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3"/>
  </p:notesMasterIdLst>
  <p:sldIdLst>
    <p:sldId id="256" r:id="rId2"/>
    <p:sldId id="257" r:id="rId3"/>
    <p:sldId id="266" r:id="rId4"/>
    <p:sldId id="258" r:id="rId5"/>
    <p:sldId id="259" r:id="rId6"/>
    <p:sldId id="267" r:id="rId7"/>
    <p:sldId id="260" r:id="rId8"/>
    <p:sldId id="261" r:id="rId9"/>
    <p:sldId id="262" r:id="rId10"/>
    <p:sldId id="263" r:id="rId11"/>
    <p:sldId id="264" r:id="rId12"/>
  </p:sldIdLst>
  <p:sldSz cx="12192000" cy="6858000"/>
  <p:notesSz cx="6858000" cy="9144000"/>
  <p:defaultText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00" autoAdjust="0"/>
    <p:restoredTop sz="80000" autoAdjust="0"/>
  </p:normalViewPr>
  <p:slideViewPr>
    <p:cSldViewPr snapToGrid="0">
      <p:cViewPr varScale="1">
        <p:scale>
          <a:sx n="58" d="100"/>
          <a:sy n="58" d="100"/>
        </p:scale>
        <p:origin x="121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l">
              <a:defRPr sz="1200"/>
            </a:lvl1pPr>
          </a:lstStyle>
          <a:p>
            <a:endParaRPr lang="en-US"/>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r">
              <a:defRPr sz="1200"/>
            </a:lvl1pPr>
          </a:lstStyle>
          <a:p>
            <a:fld id="{AE76FAC9-BA7D-4B14-8DA8-755063587866}" type="datetimeFigureOut">
              <a:rPr lang="en-US" smtClean="0"/>
              <a:t>3/24/2020</a:t>
            </a:fld>
            <a:endParaRPr lang="en-US"/>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en-US"/>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l">
              <a:defRPr sz="1200"/>
            </a:lvl1pPr>
          </a:lstStyle>
          <a:p>
            <a:endParaRPr lang="en-US"/>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r">
              <a:defRPr sz="1200"/>
            </a:lvl1pPr>
          </a:lstStyle>
          <a:p>
            <a:fld id="{AF513397-33F0-4FBD-9102-53632A327B42}" type="slidenum">
              <a:rPr lang="en-US" smtClean="0"/>
              <a:t>‹#›</a:t>
            </a:fld>
            <a:endParaRPr lang="en-US"/>
          </a:p>
        </p:txBody>
      </p:sp>
    </p:spTree>
    <p:extLst>
      <p:ext uri="{BB962C8B-B14F-4D97-AF65-F5344CB8AC3E}">
        <p14:creationId xmlns:p14="http://schemas.microsoft.com/office/powerpoint/2010/main" val="91913065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l"/>
            <a:r>
              <a:rPr lang="en-US" dirty="0"/>
              <a:t>1-</a:t>
            </a:r>
          </a:p>
          <a:p>
            <a:pPr algn="l"/>
            <a:endParaRPr lang="en-US" dirty="0"/>
          </a:p>
          <a:p>
            <a:pPr algn="l"/>
            <a:r>
              <a:rPr lang="en-US" dirty="0"/>
              <a:t>2- parasite can penetrate through skin.</a:t>
            </a:r>
          </a:p>
          <a:p>
            <a:pPr algn="l"/>
            <a:endParaRPr lang="en-US" dirty="0"/>
          </a:p>
          <a:p>
            <a:pPr algn="l"/>
            <a:r>
              <a:rPr lang="en-US" dirty="0"/>
              <a:t>3- </a:t>
            </a:r>
            <a:r>
              <a:rPr lang="en-US" sz="1200" kern="1200" dirty="0">
                <a:solidFill>
                  <a:schemeClr val="tx1"/>
                </a:solidFill>
                <a:effectLst/>
                <a:latin typeface="+mn-lt"/>
                <a:ea typeface="+mn-ea"/>
                <a:cs typeface="+mn-cs"/>
              </a:rPr>
              <a:t>Schistosomiasis is a serious public health problem that faces the world generally, and Nigeria specifically.</a:t>
            </a:r>
          </a:p>
          <a:p>
            <a:pPr algn="l"/>
            <a:r>
              <a:rPr lang="en-US" sz="1200" kern="1200" dirty="0">
                <a:solidFill>
                  <a:schemeClr val="tx1"/>
                </a:solidFill>
                <a:effectLst/>
                <a:latin typeface="+mn-lt"/>
                <a:ea typeface="+mn-ea"/>
                <a:cs typeface="+mn-cs"/>
              </a:rPr>
              <a:t> </a:t>
            </a:r>
          </a:p>
          <a:p>
            <a:pPr algn="l"/>
            <a:r>
              <a:rPr lang="en-US" sz="1200" kern="1200" dirty="0">
                <a:solidFill>
                  <a:schemeClr val="tx1"/>
                </a:solidFill>
                <a:effectLst/>
                <a:latin typeface="+mn-lt"/>
                <a:ea typeface="+mn-ea"/>
                <a:cs typeface="+mn-cs"/>
              </a:rPr>
              <a:t>4- 250 million people worldwide are infected, and 11,700 ppl die annually. </a:t>
            </a:r>
          </a:p>
          <a:p>
            <a:pPr algn="l"/>
            <a:endParaRPr lang="en-US" sz="1200" kern="1200" dirty="0">
              <a:solidFill>
                <a:schemeClr val="tx1"/>
              </a:solidFill>
              <a:effectLst/>
              <a:latin typeface="+mn-lt"/>
              <a:ea typeface="+mn-ea"/>
              <a:cs typeface="+mn-cs"/>
            </a:endParaRPr>
          </a:p>
          <a:p>
            <a:pPr algn="l"/>
            <a:r>
              <a:rPr lang="en-US" sz="1200" kern="1200" dirty="0">
                <a:solidFill>
                  <a:schemeClr val="tx1"/>
                </a:solidFill>
                <a:effectLst/>
                <a:latin typeface="+mn-lt"/>
                <a:ea typeface="+mn-ea"/>
                <a:cs typeface="+mn-cs"/>
              </a:rPr>
              <a:t>5- infected females are at a huge risk of spreading HIV</a:t>
            </a:r>
            <a:endParaRPr lang="en-US" dirty="0"/>
          </a:p>
        </p:txBody>
      </p:sp>
      <p:sp>
        <p:nvSpPr>
          <p:cNvPr id="4" name="عنصر نائب لرقم الشريحة 3"/>
          <p:cNvSpPr>
            <a:spLocks noGrp="1"/>
          </p:cNvSpPr>
          <p:nvPr>
            <p:ph type="sldNum" sz="quarter" idx="5"/>
          </p:nvPr>
        </p:nvSpPr>
        <p:spPr/>
        <p:txBody>
          <a:bodyPr/>
          <a:lstStyle/>
          <a:p>
            <a:fld id="{AF513397-33F0-4FBD-9102-53632A327B42}" type="slidenum">
              <a:rPr lang="en-US" smtClean="0"/>
              <a:t>2</a:t>
            </a:fld>
            <a:endParaRPr lang="en-US"/>
          </a:p>
        </p:txBody>
      </p:sp>
    </p:spTree>
    <p:extLst>
      <p:ext uri="{BB962C8B-B14F-4D97-AF65-F5344CB8AC3E}">
        <p14:creationId xmlns:p14="http://schemas.microsoft.com/office/powerpoint/2010/main" val="22854484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l"/>
            <a:r>
              <a:rPr lang="en-US" dirty="0"/>
              <a:t>1- </a:t>
            </a:r>
            <a:r>
              <a:rPr lang="en-US" sz="1200" kern="1200" dirty="0">
                <a:solidFill>
                  <a:schemeClr val="tx1"/>
                </a:solidFill>
                <a:effectLst/>
                <a:latin typeface="+mn-lt"/>
                <a:ea typeface="+mn-ea"/>
                <a:cs typeface="+mn-cs"/>
              </a:rPr>
              <a:t>“Praziquantel” is considered a great and cheap alternative to chemotherapy that coast a lot, and has a lot of side-effects.</a:t>
            </a:r>
          </a:p>
          <a:p>
            <a:pPr algn="l"/>
            <a:endParaRPr lang="en-US" sz="1200" kern="1200" dirty="0">
              <a:solidFill>
                <a:schemeClr val="tx1"/>
              </a:solidFill>
              <a:effectLst/>
              <a:latin typeface="+mn-lt"/>
              <a:ea typeface="+mn-ea"/>
              <a:cs typeface="+mn-cs"/>
            </a:endParaRPr>
          </a:p>
          <a:p>
            <a:pPr algn="l"/>
            <a:r>
              <a:rPr lang="en-US" sz="1200" kern="1200" dirty="0">
                <a:solidFill>
                  <a:schemeClr val="tx1"/>
                </a:solidFill>
                <a:effectLst/>
                <a:latin typeface="+mn-lt"/>
                <a:ea typeface="+mn-ea"/>
                <a:cs typeface="+mn-cs"/>
              </a:rPr>
              <a:t>2- </a:t>
            </a:r>
            <a:r>
              <a:rPr lang="en-US" dirty="0"/>
              <a:t>control programs in China, Egypt, Brazil, Philipines, Japan and Uganda using </a:t>
            </a:r>
            <a:r>
              <a:rPr lang="en-US" sz="1200" kern="1200" dirty="0">
                <a:solidFill>
                  <a:schemeClr val="tx1"/>
                </a:solidFill>
                <a:effectLst/>
                <a:latin typeface="+mn-lt"/>
                <a:ea typeface="+mn-ea"/>
                <a:cs typeface="+mn-cs"/>
              </a:rPr>
              <a:t>Praziquantel were successful  </a:t>
            </a:r>
            <a:r>
              <a:rPr lang="en-US" dirty="0"/>
              <a:t> </a:t>
            </a:r>
          </a:p>
        </p:txBody>
      </p:sp>
      <p:sp>
        <p:nvSpPr>
          <p:cNvPr id="4" name="عنصر نائب لرقم الشريحة 3"/>
          <p:cNvSpPr>
            <a:spLocks noGrp="1"/>
          </p:cNvSpPr>
          <p:nvPr>
            <p:ph type="sldNum" sz="quarter" idx="5"/>
          </p:nvPr>
        </p:nvSpPr>
        <p:spPr/>
        <p:txBody>
          <a:bodyPr/>
          <a:lstStyle/>
          <a:p>
            <a:fld id="{AF513397-33F0-4FBD-9102-53632A327B42}" type="slidenum">
              <a:rPr lang="en-US" smtClean="0"/>
              <a:t>3</a:t>
            </a:fld>
            <a:endParaRPr lang="en-US"/>
          </a:p>
        </p:txBody>
      </p:sp>
    </p:spTree>
    <p:extLst>
      <p:ext uri="{BB962C8B-B14F-4D97-AF65-F5344CB8AC3E}">
        <p14:creationId xmlns:p14="http://schemas.microsoft.com/office/powerpoint/2010/main" val="667849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l"/>
            <a:r>
              <a:rPr lang="en-US" dirty="0"/>
              <a:t>1- </a:t>
            </a:r>
            <a:r>
              <a:rPr lang="en-US" sz="1200" kern="1200" dirty="0">
                <a:solidFill>
                  <a:schemeClr val="tx1"/>
                </a:solidFill>
                <a:effectLst/>
                <a:latin typeface="+mn-lt"/>
                <a:ea typeface="+mn-ea"/>
                <a:cs typeface="+mn-cs"/>
              </a:rPr>
              <a:t>The study was conducted in a small village in Ondo, Nigeria within a small community called Ipogun, which were mainly farmers, and they use river, and wells as water source. </a:t>
            </a:r>
          </a:p>
          <a:p>
            <a:pPr algn="l"/>
            <a:endParaRPr lang="en-US" sz="1200" kern="1200" dirty="0">
              <a:solidFill>
                <a:schemeClr val="tx1"/>
              </a:solidFill>
              <a:effectLst/>
              <a:latin typeface="+mn-lt"/>
              <a:ea typeface="+mn-ea"/>
              <a:cs typeface="+mn-cs"/>
            </a:endParaRPr>
          </a:p>
          <a:p>
            <a:pPr algn="l"/>
            <a:r>
              <a:rPr lang="en-US" sz="1200" kern="1200" dirty="0">
                <a:solidFill>
                  <a:schemeClr val="tx1"/>
                </a:solidFill>
                <a:effectLst/>
                <a:latin typeface="+mn-lt"/>
                <a:ea typeface="+mn-ea"/>
                <a:cs typeface="+mn-cs"/>
              </a:rPr>
              <a:t>2- study design included children aged (5-18), whom are enrolled in a study school, at 4 different schools, 1 private school, and 3 public schools, </a:t>
            </a:r>
          </a:p>
          <a:p>
            <a:pPr algn="l"/>
            <a:endParaRPr lang="en-US" sz="1200" kern="1200" dirty="0">
              <a:solidFill>
                <a:schemeClr val="tx1"/>
              </a:solidFill>
              <a:effectLst/>
              <a:latin typeface="+mn-lt"/>
              <a:ea typeface="+mn-ea"/>
              <a:cs typeface="+mn-cs"/>
            </a:endParaRPr>
          </a:p>
          <a:p>
            <a:pPr algn="l"/>
            <a:r>
              <a:rPr lang="en-US" sz="1200" kern="1200" dirty="0">
                <a:solidFill>
                  <a:schemeClr val="tx1"/>
                </a:solidFill>
                <a:effectLst/>
                <a:latin typeface="+mn-lt"/>
                <a:ea typeface="+mn-ea"/>
                <a:cs typeface="+mn-cs"/>
              </a:rPr>
              <a:t>3- The researchers collected urine samples, and labeled them according to age, sex, school code, class code, and serial number. Afterwards, each sample was examined for the presence of Schistosoma’s eggs within about 10-14 hour, and then recorded.</a:t>
            </a:r>
          </a:p>
          <a:p>
            <a:pPr algn="l"/>
            <a:endParaRPr lang="en-US" sz="1200" kern="1200" dirty="0">
              <a:solidFill>
                <a:schemeClr val="tx1"/>
              </a:solidFill>
              <a:effectLst/>
              <a:latin typeface="+mn-lt"/>
              <a:ea typeface="+mn-ea"/>
              <a:cs typeface="+mn-cs"/>
            </a:endParaRPr>
          </a:p>
          <a:p>
            <a:pPr algn="l"/>
            <a:r>
              <a:rPr lang="en-US" sz="1200" kern="1200" dirty="0">
                <a:solidFill>
                  <a:schemeClr val="tx1"/>
                </a:solidFill>
                <a:effectLst/>
                <a:latin typeface="+mn-lt"/>
                <a:ea typeface="+mn-ea"/>
                <a:cs typeface="+mn-cs"/>
              </a:rPr>
              <a:t>4- Praziquantel </a:t>
            </a:r>
            <a:r>
              <a:rPr lang="en-US" dirty="0"/>
              <a:t>dose of 40 mg per kg  of body weight. </a:t>
            </a:r>
            <a:endParaRPr lang="en-US" sz="1200" kern="1200" dirty="0">
              <a:solidFill>
                <a:schemeClr val="tx1"/>
              </a:solidFill>
              <a:effectLst/>
              <a:latin typeface="+mn-lt"/>
              <a:ea typeface="+mn-ea"/>
              <a:cs typeface="+mn-cs"/>
            </a:endParaRPr>
          </a:p>
          <a:p>
            <a:pPr algn="l"/>
            <a:endParaRPr lang="en-US" sz="1200" kern="1200" dirty="0">
              <a:solidFill>
                <a:schemeClr val="tx1"/>
              </a:solidFill>
              <a:effectLst/>
              <a:latin typeface="+mn-lt"/>
              <a:ea typeface="+mn-ea"/>
              <a:cs typeface="+mn-cs"/>
            </a:endParaRPr>
          </a:p>
          <a:p>
            <a:pPr algn="l"/>
            <a:r>
              <a:rPr lang="en-US" sz="1200" kern="1200" dirty="0">
                <a:solidFill>
                  <a:schemeClr val="tx1"/>
                </a:solidFill>
                <a:effectLst/>
                <a:latin typeface="+mn-lt"/>
                <a:ea typeface="+mn-ea"/>
                <a:cs typeface="+mn-cs"/>
              </a:rPr>
              <a:t> </a:t>
            </a:r>
          </a:p>
          <a:p>
            <a:pPr algn="l"/>
            <a:endParaRPr lang="en-US" sz="1200" kern="1200" dirty="0">
              <a:solidFill>
                <a:schemeClr val="tx1"/>
              </a:solidFill>
              <a:effectLst/>
              <a:latin typeface="+mn-lt"/>
              <a:ea typeface="+mn-ea"/>
              <a:cs typeface="+mn-cs"/>
            </a:endParaRPr>
          </a:p>
          <a:p>
            <a:pPr algn="l"/>
            <a:endParaRPr lang="en-US" dirty="0"/>
          </a:p>
        </p:txBody>
      </p:sp>
      <p:sp>
        <p:nvSpPr>
          <p:cNvPr id="4" name="عنصر نائب لرقم الشريحة 3"/>
          <p:cNvSpPr>
            <a:spLocks noGrp="1"/>
          </p:cNvSpPr>
          <p:nvPr>
            <p:ph type="sldNum" sz="quarter" idx="5"/>
          </p:nvPr>
        </p:nvSpPr>
        <p:spPr/>
        <p:txBody>
          <a:bodyPr/>
          <a:lstStyle/>
          <a:p>
            <a:fld id="{AF513397-33F0-4FBD-9102-53632A327B42}" type="slidenum">
              <a:rPr lang="en-US" smtClean="0"/>
              <a:t>4</a:t>
            </a:fld>
            <a:endParaRPr lang="en-US"/>
          </a:p>
        </p:txBody>
      </p:sp>
    </p:spTree>
    <p:extLst>
      <p:ext uri="{BB962C8B-B14F-4D97-AF65-F5344CB8AC3E}">
        <p14:creationId xmlns:p14="http://schemas.microsoft.com/office/powerpoint/2010/main" val="2442605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l"/>
            <a:r>
              <a:rPr lang="en-US" dirty="0"/>
              <a:t>1- </a:t>
            </a:r>
            <a:r>
              <a:rPr lang="en-US" sz="1200" kern="1200" dirty="0">
                <a:solidFill>
                  <a:schemeClr val="tx1"/>
                </a:solidFill>
                <a:effectLst/>
                <a:latin typeface="+mn-lt"/>
                <a:ea typeface="+mn-ea"/>
                <a:cs typeface="+mn-cs"/>
              </a:rPr>
              <a:t>The results of this study show that, before the treatment, the </a:t>
            </a:r>
            <a:r>
              <a:rPr lang="en-US" sz="1200" b="1" kern="1200" dirty="0">
                <a:solidFill>
                  <a:schemeClr val="tx1"/>
                </a:solidFill>
                <a:effectLst/>
                <a:latin typeface="+mn-lt"/>
                <a:ea typeface="+mn-ea"/>
                <a:cs typeface="+mn-cs"/>
              </a:rPr>
              <a:t>egg prevalence </a:t>
            </a:r>
            <a:r>
              <a:rPr lang="en-US" sz="1200" kern="1200" dirty="0">
                <a:solidFill>
                  <a:schemeClr val="tx1"/>
                </a:solidFill>
                <a:effectLst/>
                <a:latin typeface="+mn-lt"/>
                <a:ea typeface="+mn-ea"/>
                <a:cs typeface="+mn-cs"/>
              </a:rPr>
              <a:t>in the samples was about 25%, with no significant difference in infection rate between males and females, (Males 14.7%; Females 10.2%).  </a:t>
            </a:r>
          </a:p>
          <a:p>
            <a:pPr algn="l"/>
            <a:endParaRPr lang="en-US" sz="1200" kern="1200" dirty="0">
              <a:solidFill>
                <a:schemeClr val="tx1"/>
              </a:solidFill>
              <a:effectLst/>
              <a:latin typeface="+mn-lt"/>
              <a:ea typeface="+mn-ea"/>
              <a:cs typeface="+mn-cs"/>
            </a:endParaRPr>
          </a:p>
          <a:p>
            <a:pPr algn="l"/>
            <a:r>
              <a:rPr lang="en-US" sz="1200" kern="1200" dirty="0">
                <a:solidFill>
                  <a:schemeClr val="tx1"/>
                </a:solidFill>
                <a:effectLst/>
                <a:latin typeface="+mn-lt"/>
                <a:ea typeface="+mn-ea"/>
                <a:cs typeface="+mn-cs"/>
              </a:rPr>
              <a:t>2- also, age group of 9-10 showed more infection prevalence, followed by age group 7-8, and the lowest prevalence of age group was 13-14 years old.</a:t>
            </a:r>
          </a:p>
          <a:p>
            <a:pPr algn="l"/>
            <a:endParaRPr lang="en-US" sz="1200" kern="1200" dirty="0">
              <a:solidFill>
                <a:schemeClr val="tx1"/>
              </a:solidFill>
              <a:effectLst/>
              <a:latin typeface="+mn-lt"/>
              <a:ea typeface="+mn-ea"/>
              <a:cs typeface="+mn-cs"/>
            </a:endParaRPr>
          </a:p>
          <a:p>
            <a:pPr algn="l"/>
            <a:endParaRPr lang="en-US" dirty="0"/>
          </a:p>
        </p:txBody>
      </p:sp>
      <p:sp>
        <p:nvSpPr>
          <p:cNvPr id="4" name="عنصر نائب لرقم الشريحة 3"/>
          <p:cNvSpPr>
            <a:spLocks noGrp="1"/>
          </p:cNvSpPr>
          <p:nvPr>
            <p:ph type="sldNum" sz="quarter" idx="5"/>
          </p:nvPr>
        </p:nvSpPr>
        <p:spPr/>
        <p:txBody>
          <a:bodyPr/>
          <a:lstStyle/>
          <a:p>
            <a:fld id="{AF513397-33F0-4FBD-9102-53632A327B42}" type="slidenum">
              <a:rPr lang="en-US" smtClean="0"/>
              <a:t>5</a:t>
            </a:fld>
            <a:endParaRPr lang="en-US"/>
          </a:p>
        </p:txBody>
      </p:sp>
    </p:spTree>
    <p:extLst>
      <p:ext uri="{BB962C8B-B14F-4D97-AF65-F5344CB8AC3E}">
        <p14:creationId xmlns:p14="http://schemas.microsoft.com/office/powerpoint/2010/main" val="30210036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l"/>
            <a:r>
              <a:rPr lang="en-US" dirty="0"/>
              <a:t>1- </a:t>
            </a:r>
            <a:r>
              <a:rPr lang="en-US" sz="1200" kern="1200" dirty="0">
                <a:solidFill>
                  <a:schemeClr val="tx1"/>
                </a:solidFill>
                <a:effectLst/>
                <a:latin typeface="+mn-lt"/>
                <a:ea typeface="+mn-ea"/>
                <a:cs typeface="+mn-cs"/>
              </a:rPr>
              <a:t>After six months of treatment, the infection prevalence dropped to 2.1% , which means that the reduction rate is 91.6%.</a:t>
            </a:r>
          </a:p>
          <a:p>
            <a:pPr algn="l"/>
            <a:endParaRPr lang="en-US" sz="1200" kern="1200" dirty="0">
              <a:solidFill>
                <a:schemeClr val="tx1"/>
              </a:solidFill>
              <a:effectLst/>
              <a:latin typeface="+mn-lt"/>
              <a:ea typeface="+mn-ea"/>
              <a:cs typeface="+mn-cs"/>
            </a:endParaRPr>
          </a:p>
          <a:p>
            <a:pPr algn="l"/>
            <a:r>
              <a:rPr lang="en-US" sz="1200" kern="1200" dirty="0">
                <a:solidFill>
                  <a:schemeClr val="tx1"/>
                </a:solidFill>
                <a:effectLst/>
                <a:latin typeface="+mn-lt"/>
                <a:ea typeface="+mn-ea"/>
                <a:cs typeface="+mn-cs"/>
              </a:rPr>
              <a:t>2- after the 12 months, the infection rate increased to 7.7% which means reduction rate of 69.1% compared to baseline.  </a:t>
            </a:r>
            <a:endParaRPr lang="en-US" dirty="0"/>
          </a:p>
        </p:txBody>
      </p:sp>
      <p:sp>
        <p:nvSpPr>
          <p:cNvPr id="4" name="عنصر نائب لرقم الشريحة 3"/>
          <p:cNvSpPr>
            <a:spLocks noGrp="1"/>
          </p:cNvSpPr>
          <p:nvPr>
            <p:ph type="sldNum" sz="quarter" idx="5"/>
          </p:nvPr>
        </p:nvSpPr>
        <p:spPr/>
        <p:txBody>
          <a:bodyPr/>
          <a:lstStyle/>
          <a:p>
            <a:fld id="{AF513397-33F0-4FBD-9102-53632A327B42}" type="slidenum">
              <a:rPr lang="en-US" smtClean="0"/>
              <a:t>6</a:t>
            </a:fld>
            <a:endParaRPr lang="en-US"/>
          </a:p>
        </p:txBody>
      </p:sp>
    </p:spTree>
    <p:extLst>
      <p:ext uri="{BB962C8B-B14F-4D97-AF65-F5344CB8AC3E}">
        <p14:creationId xmlns:p14="http://schemas.microsoft.com/office/powerpoint/2010/main" val="2368542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l"/>
            <a:r>
              <a:rPr lang="en-US" dirty="0"/>
              <a:t>1- aged between (9-10).</a:t>
            </a:r>
          </a:p>
          <a:p>
            <a:pPr algn="l"/>
            <a:endParaRPr lang="en-US" dirty="0"/>
          </a:p>
          <a:p>
            <a:pPr algn="l"/>
            <a:r>
              <a:rPr lang="en-US" dirty="0"/>
              <a:t>2- mainly because of their economical status.     </a:t>
            </a:r>
          </a:p>
          <a:p>
            <a:pPr algn="l"/>
            <a:endParaRPr lang="en-US" dirty="0"/>
          </a:p>
          <a:p>
            <a:pPr algn="l"/>
            <a:endParaRPr lang="en-US" sz="1200" kern="1200" dirty="0">
              <a:solidFill>
                <a:schemeClr val="tx1"/>
              </a:solidFill>
              <a:effectLst/>
              <a:latin typeface="+mn-lt"/>
              <a:ea typeface="+mn-ea"/>
              <a:cs typeface="+mn-cs"/>
            </a:endParaRPr>
          </a:p>
        </p:txBody>
      </p:sp>
      <p:sp>
        <p:nvSpPr>
          <p:cNvPr id="4" name="عنصر نائب لرقم الشريحة 3"/>
          <p:cNvSpPr>
            <a:spLocks noGrp="1"/>
          </p:cNvSpPr>
          <p:nvPr>
            <p:ph type="sldNum" sz="quarter" idx="5"/>
          </p:nvPr>
        </p:nvSpPr>
        <p:spPr/>
        <p:txBody>
          <a:bodyPr/>
          <a:lstStyle/>
          <a:p>
            <a:fld id="{AF513397-33F0-4FBD-9102-53632A327B42}" type="slidenum">
              <a:rPr lang="en-US" smtClean="0"/>
              <a:t>7</a:t>
            </a:fld>
            <a:endParaRPr lang="en-US"/>
          </a:p>
        </p:txBody>
      </p:sp>
    </p:spTree>
    <p:extLst>
      <p:ext uri="{BB962C8B-B14F-4D97-AF65-F5344CB8AC3E}">
        <p14:creationId xmlns:p14="http://schemas.microsoft.com/office/powerpoint/2010/main" val="1062678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l" rtl="0"/>
            <a:r>
              <a:rPr lang="en-US" dirty="0"/>
              <a:t>Infection rate are highly during dry seasons </a:t>
            </a:r>
          </a:p>
        </p:txBody>
      </p:sp>
      <p:sp>
        <p:nvSpPr>
          <p:cNvPr id="4" name="عنصر نائب لرقم الشريحة 3"/>
          <p:cNvSpPr>
            <a:spLocks noGrp="1"/>
          </p:cNvSpPr>
          <p:nvPr>
            <p:ph type="sldNum" sz="quarter" idx="5"/>
          </p:nvPr>
        </p:nvSpPr>
        <p:spPr/>
        <p:txBody>
          <a:bodyPr/>
          <a:lstStyle/>
          <a:p>
            <a:fld id="{AF513397-33F0-4FBD-9102-53632A327B42}" type="slidenum">
              <a:rPr lang="en-US" smtClean="0"/>
              <a:t>9</a:t>
            </a:fld>
            <a:endParaRPr lang="en-US"/>
          </a:p>
        </p:txBody>
      </p:sp>
    </p:spTree>
    <p:extLst>
      <p:ext uri="{BB962C8B-B14F-4D97-AF65-F5344CB8AC3E}">
        <p14:creationId xmlns:p14="http://schemas.microsoft.com/office/powerpoint/2010/main" val="2756431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صر نائب لصورة الشريحة 1"/>
          <p:cNvSpPr>
            <a:spLocks noGrp="1" noRot="1" noChangeAspect="1"/>
          </p:cNvSpPr>
          <p:nvPr>
            <p:ph type="sldImg"/>
          </p:nvPr>
        </p:nvSpPr>
        <p:spPr/>
      </p:sp>
      <p:sp>
        <p:nvSpPr>
          <p:cNvPr id="3" name="عنصر نائب للملاحظات 2"/>
          <p:cNvSpPr>
            <a:spLocks noGrp="1"/>
          </p:cNvSpPr>
          <p:nvPr>
            <p:ph type="body" idx="1"/>
          </p:nvPr>
        </p:nvSpPr>
        <p:spPr/>
        <p:txBody>
          <a:bodyPr/>
          <a:lstStyle/>
          <a:p>
            <a:pPr algn="l" rtl="0"/>
            <a:r>
              <a:rPr lang="en-US" dirty="0"/>
              <a:t>1- </a:t>
            </a:r>
            <a:r>
              <a:rPr lang="en-US" sz="1200" b="0" i="0" kern="1200" dirty="0">
                <a:solidFill>
                  <a:schemeClr val="tx1"/>
                </a:solidFill>
                <a:effectLst/>
                <a:latin typeface="+mn-lt"/>
                <a:ea typeface="+mn-ea"/>
                <a:cs typeface="+mn-cs"/>
              </a:rPr>
              <a:t>are a group of parasitic and bacterial diseases that cause illness for more than one billion people globally. </a:t>
            </a:r>
          </a:p>
          <a:p>
            <a:pPr algn="l" rtl="0"/>
            <a:endParaRPr lang="en-US" sz="1200" b="0" i="0" kern="1200" dirty="0">
              <a:solidFill>
                <a:schemeClr val="tx1"/>
              </a:solidFill>
              <a:effectLst/>
              <a:latin typeface="+mn-lt"/>
              <a:ea typeface="+mn-ea"/>
              <a:cs typeface="+mn-cs"/>
            </a:endParaRPr>
          </a:p>
          <a:p>
            <a:pPr algn="l" rtl="0"/>
            <a:r>
              <a:rPr lang="en-US" sz="1200" b="0" i="0" kern="1200" dirty="0">
                <a:solidFill>
                  <a:schemeClr val="tx1"/>
                </a:solidFill>
                <a:effectLst/>
                <a:latin typeface="+mn-lt"/>
                <a:ea typeface="+mn-ea"/>
                <a:cs typeface="+mn-cs"/>
              </a:rPr>
              <a:t>2- it Affects the world’s poorest people. </a:t>
            </a:r>
          </a:p>
          <a:p>
            <a:pPr algn="l" rtl="0"/>
            <a:endParaRPr lang="en-US" sz="1200" b="0" i="0" kern="1200" dirty="0">
              <a:solidFill>
                <a:schemeClr val="tx1"/>
              </a:solidFill>
              <a:effectLst/>
              <a:latin typeface="+mn-lt"/>
              <a:ea typeface="+mn-ea"/>
              <a:cs typeface="+mn-cs"/>
            </a:endParaRPr>
          </a:p>
          <a:p>
            <a:pPr algn="l" rtl="0"/>
            <a:r>
              <a:rPr lang="en-US" sz="1200" b="0" i="0" kern="1200" dirty="0">
                <a:solidFill>
                  <a:schemeClr val="tx1"/>
                </a:solidFill>
                <a:effectLst/>
                <a:latin typeface="+mn-lt"/>
                <a:ea typeface="+mn-ea"/>
                <a:cs typeface="+mn-cs"/>
              </a:rPr>
              <a:t>3- causes child illness and death.</a:t>
            </a:r>
          </a:p>
          <a:p>
            <a:pPr algn="l" rtl="0"/>
            <a:endParaRPr lang="en-US" sz="1200" b="0" i="0" kern="1200" dirty="0">
              <a:solidFill>
                <a:schemeClr val="tx1"/>
              </a:solidFill>
              <a:effectLst/>
              <a:latin typeface="+mn-lt"/>
              <a:ea typeface="+mn-ea"/>
              <a:cs typeface="+mn-cs"/>
            </a:endParaRPr>
          </a:p>
          <a:p>
            <a:pPr algn="l" rtl="0"/>
            <a:r>
              <a:rPr lang="en-US" sz="1200" b="0" i="0" kern="1200" dirty="0">
                <a:solidFill>
                  <a:schemeClr val="tx1"/>
                </a:solidFill>
                <a:effectLst/>
                <a:latin typeface="+mn-lt"/>
                <a:ea typeface="+mn-ea"/>
                <a:cs typeface="+mn-cs"/>
              </a:rPr>
              <a:t>4- and it traps the poor in a cycle of poverty and disease.</a:t>
            </a:r>
            <a:endParaRPr lang="en-US" dirty="0"/>
          </a:p>
        </p:txBody>
      </p:sp>
      <p:sp>
        <p:nvSpPr>
          <p:cNvPr id="4" name="عنصر نائب لرقم الشريحة 3"/>
          <p:cNvSpPr>
            <a:spLocks noGrp="1"/>
          </p:cNvSpPr>
          <p:nvPr>
            <p:ph type="sldNum" sz="quarter" idx="5"/>
          </p:nvPr>
        </p:nvSpPr>
        <p:spPr/>
        <p:txBody>
          <a:bodyPr/>
          <a:lstStyle/>
          <a:p>
            <a:fld id="{AF513397-33F0-4FBD-9102-53632A327B42}" type="slidenum">
              <a:rPr lang="en-US" smtClean="0"/>
              <a:t>11</a:t>
            </a:fld>
            <a:endParaRPr lang="en-US"/>
          </a:p>
        </p:txBody>
      </p:sp>
    </p:spTree>
    <p:extLst>
      <p:ext uri="{BB962C8B-B14F-4D97-AF65-F5344CB8AC3E}">
        <p14:creationId xmlns:p14="http://schemas.microsoft.com/office/powerpoint/2010/main" val="2852146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E2CF51A-9270-411B-9A62-AF7FC6347D39}"/>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en-US"/>
          </a:p>
        </p:txBody>
      </p:sp>
      <p:sp>
        <p:nvSpPr>
          <p:cNvPr id="3" name="عنوان فرعي 2">
            <a:extLst>
              <a:ext uri="{FF2B5EF4-FFF2-40B4-BE49-F238E27FC236}">
                <a16:creationId xmlns:a16="http://schemas.microsoft.com/office/drawing/2014/main" id="{D927C212-88DB-4B24-9E21-B63663B36E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en-US"/>
          </a:p>
        </p:txBody>
      </p:sp>
      <p:sp>
        <p:nvSpPr>
          <p:cNvPr id="4" name="عنصر نائب للتاريخ 3">
            <a:extLst>
              <a:ext uri="{FF2B5EF4-FFF2-40B4-BE49-F238E27FC236}">
                <a16:creationId xmlns:a16="http://schemas.microsoft.com/office/drawing/2014/main" id="{DF79606E-8AA6-4C0B-9314-142FAA09B7A2}"/>
              </a:ext>
            </a:extLst>
          </p:cNvPr>
          <p:cNvSpPr>
            <a:spLocks noGrp="1"/>
          </p:cNvSpPr>
          <p:nvPr>
            <p:ph type="dt" sz="half" idx="10"/>
          </p:nvPr>
        </p:nvSpPr>
        <p:spPr/>
        <p:txBody>
          <a:bodyPr/>
          <a:lstStyle/>
          <a:p>
            <a:fld id="{4F48F985-F42B-4444-9120-9053E99873B1}" type="datetimeFigureOut">
              <a:rPr lang="en-US" smtClean="0"/>
              <a:t>3/24/2020</a:t>
            </a:fld>
            <a:endParaRPr lang="en-US"/>
          </a:p>
        </p:txBody>
      </p:sp>
      <p:sp>
        <p:nvSpPr>
          <p:cNvPr id="5" name="عنصر نائب للتذييل 4">
            <a:extLst>
              <a:ext uri="{FF2B5EF4-FFF2-40B4-BE49-F238E27FC236}">
                <a16:creationId xmlns:a16="http://schemas.microsoft.com/office/drawing/2014/main" id="{1ED068B4-3C65-4803-AB22-817772A12D26}"/>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3FFAB1FC-CA09-4B9A-8D83-887C809C43C1}"/>
              </a:ext>
            </a:extLst>
          </p:cNvPr>
          <p:cNvSpPr>
            <a:spLocks noGrp="1"/>
          </p:cNvSpPr>
          <p:nvPr>
            <p:ph type="sldNum" sz="quarter" idx="12"/>
          </p:nvPr>
        </p:nvSpPr>
        <p:spPr/>
        <p:txBody>
          <a:bodyPr/>
          <a:lstStyle/>
          <a:p>
            <a:fld id="{285B6572-C926-4884-A513-00E9D5977A53}" type="slidenum">
              <a:rPr lang="en-US" smtClean="0"/>
              <a:t>‹#›</a:t>
            </a:fld>
            <a:endParaRPr lang="en-US"/>
          </a:p>
        </p:txBody>
      </p:sp>
    </p:spTree>
    <p:extLst>
      <p:ext uri="{BB962C8B-B14F-4D97-AF65-F5344CB8AC3E}">
        <p14:creationId xmlns:p14="http://schemas.microsoft.com/office/powerpoint/2010/main" val="3498616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3881C16-D6E5-4836-B586-A9D207DD003F}"/>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300AF34A-4396-471F-8BB6-F15D6F6E5BD8}"/>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41BB518E-7E37-4E95-B971-5A2E6FDFB2EB}"/>
              </a:ext>
            </a:extLst>
          </p:cNvPr>
          <p:cNvSpPr>
            <a:spLocks noGrp="1"/>
          </p:cNvSpPr>
          <p:nvPr>
            <p:ph type="dt" sz="half" idx="10"/>
          </p:nvPr>
        </p:nvSpPr>
        <p:spPr/>
        <p:txBody>
          <a:bodyPr/>
          <a:lstStyle/>
          <a:p>
            <a:fld id="{4F48F985-F42B-4444-9120-9053E99873B1}" type="datetimeFigureOut">
              <a:rPr lang="en-US" smtClean="0"/>
              <a:t>3/24/2020</a:t>
            </a:fld>
            <a:endParaRPr lang="en-US"/>
          </a:p>
        </p:txBody>
      </p:sp>
      <p:sp>
        <p:nvSpPr>
          <p:cNvPr id="5" name="عنصر نائب للتذييل 4">
            <a:extLst>
              <a:ext uri="{FF2B5EF4-FFF2-40B4-BE49-F238E27FC236}">
                <a16:creationId xmlns:a16="http://schemas.microsoft.com/office/drawing/2014/main" id="{65D8F457-94EE-482A-A624-DC57994B47C1}"/>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05420EDC-F31A-42CE-ADF2-7EC7C1471085}"/>
              </a:ext>
            </a:extLst>
          </p:cNvPr>
          <p:cNvSpPr>
            <a:spLocks noGrp="1"/>
          </p:cNvSpPr>
          <p:nvPr>
            <p:ph type="sldNum" sz="quarter" idx="12"/>
          </p:nvPr>
        </p:nvSpPr>
        <p:spPr/>
        <p:txBody>
          <a:bodyPr/>
          <a:lstStyle/>
          <a:p>
            <a:fld id="{285B6572-C926-4884-A513-00E9D5977A53}" type="slidenum">
              <a:rPr lang="en-US" smtClean="0"/>
              <a:t>‹#›</a:t>
            </a:fld>
            <a:endParaRPr lang="en-US"/>
          </a:p>
        </p:txBody>
      </p:sp>
    </p:spTree>
    <p:extLst>
      <p:ext uri="{BB962C8B-B14F-4D97-AF65-F5344CB8AC3E}">
        <p14:creationId xmlns:p14="http://schemas.microsoft.com/office/powerpoint/2010/main" val="2019762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8DEE870-7DCD-48EA-A05C-927FF052992E}"/>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23234D1A-AC64-4828-9CFD-A06E0A0725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8AE1644C-5A7C-4005-A5AA-084026ACEDA9}"/>
              </a:ext>
            </a:extLst>
          </p:cNvPr>
          <p:cNvSpPr>
            <a:spLocks noGrp="1"/>
          </p:cNvSpPr>
          <p:nvPr>
            <p:ph type="dt" sz="half" idx="10"/>
          </p:nvPr>
        </p:nvSpPr>
        <p:spPr/>
        <p:txBody>
          <a:bodyPr/>
          <a:lstStyle/>
          <a:p>
            <a:fld id="{4F48F985-F42B-4444-9120-9053E99873B1}" type="datetimeFigureOut">
              <a:rPr lang="en-US" smtClean="0"/>
              <a:t>3/24/2020</a:t>
            </a:fld>
            <a:endParaRPr lang="en-US"/>
          </a:p>
        </p:txBody>
      </p:sp>
      <p:sp>
        <p:nvSpPr>
          <p:cNvPr id="5" name="عنصر نائب للتذييل 4">
            <a:extLst>
              <a:ext uri="{FF2B5EF4-FFF2-40B4-BE49-F238E27FC236}">
                <a16:creationId xmlns:a16="http://schemas.microsoft.com/office/drawing/2014/main" id="{B293FFC9-87A1-47E0-877E-B070AC237B2D}"/>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D0EEFBC4-91FC-4616-B5CC-D1398FF9AA21}"/>
              </a:ext>
            </a:extLst>
          </p:cNvPr>
          <p:cNvSpPr>
            <a:spLocks noGrp="1"/>
          </p:cNvSpPr>
          <p:nvPr>
            <p:ph type="sldNum" sz="quarter" idx="12"/>
          </p:nvPr>
        </p:nvSpPr>
        <p:spPr/>
        <p:txBody>
          <a:bodyPr/>
          <a:lstStyle/>
          <a:p>
            <a:fld id="{285B6572-C926-4884-A513-00E9D5977A53}" type="slidenum">
              <a:rPr lang="en-US" smtClean="0"/>
              <a:t>‹#›</a:t>
            </a:fld>
            <a:endParaRPr lang="en-US"/>
          </a:p>
        </p:txBody>
      </p:sp>
    </p:spTree>
    <p:extLst>
      <p:ext uri="{BB962C8B-B14F-4D97-AF65-F5344CB8AC3E}">
        <p14:creationId xmlns:p14="http://schemas.microsoft.com/office/powerpoint/2010/main" val="82482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D619678A-5545-4B8D-AD66-8BE169F62F13}"/>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18177D55-0E5E-4125-A465-B0DA10B16BFF}"/>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محتوى 3">
            <a:extLst>
              <a:ext uri="{FF2B5EF4-FFF2-40B4-BE49-F238E27FC236}">
                <a16:creationId xmlns:a16="http://schemas.microsoft.com/office/drawing/2014/main" id="{55A726E0-25E4-4603-8052-1D44DE5843CA}"/>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تاريخ 4">
            <a:extLst>
              <a:ext uri="{FF2B5EF4-FFF2-40B4-BE49-F238E27FC236}">
                <a16:creationId xmlns:a16="http://schemas.microsoft.com/office/drawing/2014/main" id="{DBDB8126-9858-4C46-9833-5C03FF51947A}"/>
              </a:ext>
            </a:extLst>
          </p:cNvPr>
          <p:cNvSpPr>
            <a:spLocks noGrp="1"/>
          </p:cNvSpPr>
          <p:nvPr>
            <p:ph type="dt" sz="half" idx="10"/>
          </p:nvPr>
        </p:nvSpPr>
        <p:spPr/>
        <p:txBody>
          <a:bodyPr/>
          <a:lstStyle/>
          <a:p>
            <a:fld id="{4F48F985-F42B-4444-9120-9053E99873B1}" type="datetimeFigureOut">
              <a:rPr lang="en-US" smtClean="0"/>
              <a:t>3/24/2020</a:t>
            </a:fld>
            <a:endParaRPr lang="en-US"/>
          </a:p>
        </p:txBody>
      </p:sp>
      <p:sp>
        <p:nvSpPr>
          <p:cNvPr id="6" name="عنصر نائب للتذييل 5">
            <a:extLst>
              <a:ext uri="{FF2B5EF4-FFF2-40B4-BE49-F238E27FC236}">
                <a16:creationId xmlns:a16="http://schemas.microsoft.com/office/drawing/2014/main" id="{02C12396-3F09-4878-BCAE-57E50D8119E9}"/>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B0166F45-ADD0-49CB-860F-63C52D0769FD}"/>
              </a:ext>
            </a:extLst>
          </p:cNvPr>
          <p:cNvSpPr>
            <a:spLocks noGrp="1"/>
          </p:cNvSpPr>
          <p:nvPr>
            <p:ph type="sldNum" sz="quarter" idx="12"/>
          </p:nvPr>
        </p:nvSpPr>
        <p:spPr/>
        <p:txBody>
          <a:bodyPr/>
          <a:lstStyle/>
          <a:p>
            <a:fld id="{285B6572-C926-4884-A513-00E9D5977A53}" type="slidenum">
              <a:rPr lang="en-US" smtClean="0"/>
              <a:t>‹#›</a:t>
            </a:fld>
            <a:endParaRPr lang="en-US"/>
          </a:p>
        </p:txBody>
      </p:sp>
    </p:spTree>
    <p:extLst>
      <p:ext uri="{BB962C8B-B14F-4D97-AF65-F5344CB8AC3E}">
        <p14:creationId xmlns:p14="http://schemas.microsoft.com/office/powerpoint/2010/main" val="39963961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88FF5B0A-B696-41EA-9956-B69805DEC81C}"/>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784F40B4-B35C-4DF3-A52B-8DEAE13C49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D45A9D1A-5056-491F-9896-B6EA8EDFB69D}"/>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5" name="عنصر نائب للنص 4">
            <a:extLst>
              <a:ext uri="{FF2B5EF4-FFF2-40B4-BE49-F238E27FC236}">
                <a16:creationId xmlns:a16="http://schemas.microsoft.com/office/drawing/2014/main" id="{3E1AD38B-0031-4108-8B2F-8E43EF7D37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30D94A4D-FF8F-46EC-A72E-3C834C061040}"/>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7" name="عنصر نائب للتاريخ 6">
            <a:extLst>
              <a:ext uri="{FF2B5EF4-FFF2-40B4-BE49-F238E27FC236}">
                <a16:creationId xmlns:a16="http://schemas.microsoft.com/office/drawing/2014/main" id="{EDA3CF59-80C1-4910-A0B1-50F878975C5F}"/>
              </a:ext>
            </a:extLst>
          </p:cNvPr>
          <p:cNvSpPr>
            <a:spLocks noGrp="1"/>
          </p:cNvSpPr>
          <p:nvPr>
            <p:ph type="dt" sz="half" idx="10"/>
          </p:nvPr>
        </p:nvSpPr>
        <p:spPr/>
        <p:txBody>
          <a:bodyPr/>
          <a:lstStyle/>
          <a:p>
            <a:fld id="{4F48F985-F42B-4444-9120-9053E99873B1}" type="datetimeFigureOut">
              <a:rPr lang="en-US" smtClean="0"/>
              <a:t>3/24/2020</a:t>
            </a:fld>
            <a:endParaRPr lang="en-US"/>
          </a:p>
        </p:txBody>
      </p:sp>
      <p:sp>
        <p:nvSpPr>
          <p:cNvPr id="8" name="عنصر نائب للتذييل 7">
            <a:extLst>
              <a:ext uri="{FF2B5EF4-FFF2-40B4-BE49-F238E27FC236}">
                <a16:creationId xmlns:a16="http://schemas.microsoft.com/office/drawing/2014/main" id="{1EAFF98D-A7C9-4338-9155-D39E02CFBB1A}"/>
              </a:ext>
            </a:extLst>
          </p:cNvPr>
          <p:cNvSpPr>
            <a:spLocks noGrp="1"/>
          </p:cNvSpPr>
          <p:nvPr>
            <p:ph type="ftr" sz="quarter" idx="11"/>
          </p:nvPr>
        </p:nvSpPr>
        <p:spPr/>
        <p:txBody>
          <a:bodyPr/>
          <a:lstStyle/>
          <a:p>
            <a:endParaRPr lang="en-US"/>
          </a:p>
        </p:txBody>
      </p:sp>
      <p:sp>
        <p:nvSpPr>
          <p:cNvPr id="9" name="عنصر نائب لرقم الشريحة 8">
            <a:extLst>
              <a:ext uri="{FF2B5EF4-FFF2-40B4-BE49-F238E27FC236}">
                <a16:creationId xmlns:a16="http://schemas.microsoft.com/office/drawing/2014/main" id="{2502C34E-A428-4874-97A9-6E71F84D691D}"/>
              </a:ext>
            </a:extLst>
          </p:cNvPr>
          <p:cNvSpPr>
            <a:spLocks noGrp="1"/>
          </p:cNvSpPr>
          <p:nvPr>
            <p:ph type="sldNum" sz="quarter" idx="12"/>
          </p:nvPr>
        </p:nvSpPr>
        <p:spPr/>
        <p:txBody>
          <a:bodyPr/>
          <a:lstStyle/>
          <a:p>
            <a:fld id="{285B6572-C926-4884-A513-00E9D5977A53}" type="slidenum">
              <a:rPr lang="en-US" smtClean="0"/>
              <a:t>‹#›</a:t>
            </a:fld>
            <a:endParaRPr lang="en-US"/>
          </a:p>
        </p:txBody>
      </p:sp>
    </p:spTree>
    <p:extLst>
      <p:ext uri="{BB962C8B-B14F-4D97-AF65-F5344CB8AC3E}">
        <p14:creationId xmlns:p14="http://schemas.microsoft.com/office/powerpoint/2010/main" val="860986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A4275BC-BB09-4491-91BF-604B3972DEC0}"/>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تاريخ 2">
            <a:extLst>
              <a:ext uri="{FF2B5EF4-FFF2-40B4-BE49-F238E27FC236}">
                <a16:creationId xmlns:a16="http://schemas.microsoft.com/office/drawing/2014/main" id="{AB1F6538-B00B-492F-9494-F9A3E8B5D9E5}"/>
              </a:ext>
            </a:extLst>
          </p:cNvPr>
          <p:cNvSpPr>
            <a:spLocks noGrp="1"/>
          </p:cNvSpPr>
          <p:nvPr>
            <p:ph type="dt" sz="half" idx="10"/>
          </p:nvPr>
        </p:nvSpPr>
        <p:spPr/>
        <p:txBody>
          <a:bodyPr/>
          <a:lstStyle/>
          <a:p>
            <a:fld id="{4F48F985-F42B-4444-9120-9053E99873B1}" type="datetimeFigureOut">
              <a:rPr lang="en-US" smtClean="0"/>
              <a:t>3/24/2020</a:t>
            </a:fld>
            <a:endParaRPr lang="en-US"/>
          </a:p>
        </p:txBody>
      </p:sp>
      <p:sp>
        <p:nvSpPr>
          <p:cNvPr id="4" name="عنصر نائب للتذييل 3">
            <a:extLst>
              <a:ext uri="{FF2B5EF4-FFF2-40B4-BE49-F238E27FC236}">
                <a16:creationId xmlns:a16="http://schemas.microsoft.com/office/drawing/2014/main" id="{24FE0424-605B-4419-805F-8D5B3CB0024D}"/>
              </a:ext>
            </a:extLst>
          </p:cNvPr>
          <p:cNvSpPr>
            <a:spLocks noGrp="1"/>
          </p:cNvSpPr>
          <p:nvPr>
            <p:ph type="ftr" sz="quarter" idx="11"/>
          </p:nvPr>
        </p:nvSpPr>
        <p:spPr/>
        <p:txBody>
          <a:bodyPr/>
          <a:lstStyle/>
          <a:p>
            <a:endParaRPr lang="en-US"/>
          </a:p>
        </p:txBody>
      </p:sp>
      <p:sp>
        <p:nvSpPr>
          <p:cNvPr id="5" name="عنصر نائب لرقم الشريحة 4">
            <a:extLst>
              <a:ext uri="{FF2B5EF4-FFF2-40B4-BE49-F238E27FC236}">
                <a16:creationId xmlns:a16="http://schemas.microsoft.com/office/drawing/2014/main" id="{FDF45ECD-5E69-4BE7-A949-D62711DAFDE8}"/>
              </a:ext>
            </a:extLst>
          </p:cNvPr>
          <p:cNvSpPr>
            <a:spLocks noGrp="1"/>
          </p:cNvSpPr>
          <p:nvPr>
            <p:ph type="sldNum" sz="quarter" idx="12"/>
          </p:nvPr>
        </p:nvSpPr>
        <p:spPr/>
        <p:txBody>
          <a:bodyPr/>
          <a:lstStyle/>
          <a:p>
            <a:fld id="{285B6572-C926-4884-A513-00E9D5977A53}" type="slidenum">
              <a:rPr lang="en-US" smtClean="0"/>
              <a:t>‹#›</a:t>
            </a:fld>
            <a:endParaRPr lang="en-US"/>
          </a:p>
        </p:txBody>
      </p:sp>
    </p:spTree>
    <p:extLst>
      <p:ext uri="{BB962C8B-B14F-4D97-AF65-F5344CB8AC3E}">
        <p14:creationId xmlns:p14="http://schemas.microsoft.com/office/powerpoint/2010/main" val="21427189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7F7B24DA-6BE8-4AE6-84FE-1BF44FFD9B1F}"/>
              </a:ext>
            </a:extLst>
          </p:cNvPr>
          <p:cNvSpPr>
            <a:spLocks noGrp="1"/>
          </p:cNvSpPr>
          <p:nvPr>
            <p:ph type="dt" sz="half" idx="10"/>
          </p:nvPr>
        </p:nvSpPr>
        <p:spPr/>
        <p:txBody>
          <a:bodyPr/>
          <a:lstStyle/>
          <a:p>
            <a:fld id="{4F48F985-F42B-4444-9120-9053E99873B1}" type="datetimeFigureOut">
              <a:rPr lang="en-US" smtClean="0"/>
              <a:t>3/24/2020</a:t>
            </a:fld>
            <a:endParaRPr lang="en-US"/>
          </a:p>
        </p:txBody>
      </p:sp>
      <p:sp>
        <p:nvSpPr>
          <p:cNvPr id="3" name="عنصر نائب للتذييل 2">
            <a:extLst>
              <a:ext uri="{FF2B5EF4-FFF2-40B4-BE49-F238E27FC236}">
                <a16:creationId xmlns:a16="http://schemas.microsoft.com/office/drawing/2014/main" id="{67D1F813-4241-418A-9261-06B6C61496C1}"/>
              </a:ext>
            </a:extLst>
          </p:cNvPr>
          <p:cNvSpPr>
            <a:spLocks noGrp="1"/>
          </p:cNvSpPr>
          <p:nvPr>
            <p:ph type="ftr" sz="quarter" idx="11"/>
          </p:nvPr>
        </p:nvSpPr>
        <p:spPr/>
        <p:txBody>
          <a:bodyPr/>
          <a:lstStyle/>
          <a:p>
            <a:endParaRPr lang="en-US"/>
          </a:p>
        </p:txBody>
      </p:sp>
      <p:sp>
        <p:nvSpPr>
          <p:cNvPr id="4" name="عنصر نائب لرقم الشريحة 3">
            <a:extLst>
              <a:ext uri="{FF2B5EF4-FFF2-40B4-BE49-F238E27FC236}">
                <a16:creationId xmlns:a16="http://schemas.microsoft.com/office/drawing/2014/main" id="{66CAE544-737F-4EC8-99D7-892473F84896}"/>
              </a:ext>
            </a:extLst>
          </p:cNvPr>
          <p:cNvSpPr>
            <a:spLocks noGrp="1"/>
          </p:cNvSpPr>
          <p:nvPr>
            <p:ph type="sldNum" sz="quarter" idx="12"/>
          </p:nvPr>
        </p:nvSpPr>
        <p:spPr/>
        <p:txBody>
          <a:bodyPr/>
          <a:lstStyle/>
          <a:p>
            <a:fld id="{285B6572-C926-4884-A513-00E9D5977A53}" type="slidenum">
              <a:rPr lang="en-US" smtClean="0"/>
              <a:t>‹#›</a:t>
            </a:fld>
            <a:endParaRPr lang="en-US"/>
          </a:p>
        </p:txBody>
      </p:sp>
    </p:spTree>
    <p:extLst>
      <p:ext uri="{BB962C8B-B14F-4D97-AF65-F5344CB8AC3E}">
        <p14:creationId xmlns:p14="http://schemas.microsoft.com/office/powerpoint/2010/main" val="19575459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B65DCC37-1B0B-45CC-8B3A-4DBC43F8BC21}"/>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محتوى 2">
            <a:extLst>
              <a:ext uri="{FF2B5EF4-FFF2-40B4-BE49-F238E27FC236}">
                <a16:creationId xmlns:a16="http://schemas.microsoft.com/office/drawing/2014/main" id="{66C3D514-84EC-41F0-AD22-3599966613E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نص 3">
            <a:extLst>
              <a:ext uri="{FF2B5EF4-FFF2-40B4-BE49-F238E27FC236}">
                <a16:creationId xmlns:a16="http://schemas.microsoft.com/office/drawing/2014/main" id="{F166A5B8-2700-4542-BE7E-E307188D16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302926F7-535A-40C7-9C0D-E8DDEE361C33}"/>
              </a:ext>
            </a:extLst>
          </p:cNvPr>
          <p:cNvSpPr>
            <a:spLocks noGrp="1"/>
          </p:cNvSpPr>
          <p:nvPr>
            <p:ph type="dt" sz="half" idx="10"/>
          </p:nvPr>
        </p:nvSpPr>
        <p:spPr/>
        <p:txBody>
          <a:bodyPr/>
          <a:lstStyle/>
          <a:p>
            <a:fld id="{4F48F985-F42B-4444-9120-9053E99873B1}" type="datetimeFigureOut">
              <a:rPr lang="en-US" smtClean="0"/>
              <a:t>3/24/2020</a:t>
            </a:fld>
            <a:endParaRPr lang="en-US"/>
          </a:p>
        </p:txBody>
      </p:sp>
      <p:sp>
        <p:nvSpPr>
          <p:cNvPr id="6" name="عنصر نائب للتذييل 5">
            <a:extLst>
              <a:ext uri="{FF2B5EF4-FFF2-40B4-BE49-F238E27FC236}">
                <a16:creationId xmlns:a16="http://schemas.microsoft.com/office/drawing/2014/main" id="{C4B44274-8106-48ED-9DD4-1B18EE8604AC}"/>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88D66959-F673-471B-853C-FE25D3AD5CC3}"/>
              </a:ext>
            </a:extLst>
          </p:cNvPr>
          <p:cNvSpPr>
            <a:spLocks noGrp="1"/>
          </p:cNvSpPr>
          <p:nvPr>
            <p:ph type="sldNum" sz="quarter" idx="12"/>
          </p:nvPr>
        </p:nvSpPr>
        <p:spPr/>
        <p:txBody>
          <a:bodyPr/>
          <a:lstStyle/>
          <a:p>
            <a:fld id="{285B6572-C926-4884-A513-00E9D5977A53}" type="slidenum">
              <a:rPr lang="en-US" smtClean="0"/>
              <a:t>‹#›</a:t>
            </a:fld>
            <a:endParaRPr lang="en-US"/>
          </a:p>
        </p:txBody>
      </p:sp>
    </p:spTree>
    <p:extLst>
      <p:ext uri="{BB962C8B-B14F-4D97-AF65-F5344CB8AC3E}">
        <p14:creationId xmlns:p14="http://schemas.microsoft.com/office/powerpoint/2010/main" val="3019852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94C5B52A-8DC4-4C4D-8F79-22DBEA626E8E}"/>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en-US"/>
          </a:p>
        </p:txBody>
      </p:sp>
      <p:sp>
        <p:nvSpPr>
          <p:cNvPr id="3" name="عنصر نائب للصورة 2">
            <a:extLst>
              <a:ext uri="{FF2B5EF4-FFF2-40B4-BE49-F238E27FC236}">
                <a16:creationId xmlns:a16="http://schemas.microsoft.com/office/drawing/2014/main" id="{F691271D-195D-4D1D-BB04-52C9114446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عنصر نائب للنص 3">
            <a:extLst>
              <a:ext uri="{FF2B5EF4-FFF2-40B4-BE49-F238E27FC236}">
                <a16:creationId xmlns:a16="http://schemas.microsoft.com/office/drawing/2014/main" id="{E1A42C0E-D06F-4537-8A06-805747D164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AF033B8B-7E80-49B4-9797-46AD1C273F0E}"/>
              </a:ext>
            </a:extLst>
          </p:cNvPr>
          <p:cNvSpPr>
            <a:spLocks noGrp="1"/>
          </p:cNvSpPr>
          <p:nvPr>
            <p:ph type="dt" sz="half" idx="10"/>
          </p:nvPr>
        </p:nvSpPr>
        <p:spPr/>
        <p:txBody>
          <a:bodyPr/>
          <a:lstStyle/>
          <a:p>
            <a:fld id="{4F48F985-F42B-4444-9120-9053E99873B1}" type="datetimeFigureOut">
              <a:rPr lang="en-US" smtClean="0"/>
              <a:t>3/24/2020</a:t>
            </a:fld>
            <a:endParaRPr lang="en-US"/>
          </a:p>
        </p:txBody>
      </p:sp>
      <p:sp>
        <p:nvSpPr>
          <p:cNvPr id="6" name="عنصر نائب للتذييل 5">
            <a:extLst>
              <a:ext uri="{FF2B5EF4-FFF2-40B4-BE49-F238E27FC236}">
                <a16:creationId xmlns:a16="http://schemas.microsoft.com/office/drawing/2014/main" id="{A128F64A-0A9A-4794-8EB9-F0DA5E0A6FDB}"/>
              </a:ext>
            </a:extLst>
          </p:cNvPr>
          <p:cNvSpPr>
            <a:spLocks noGrp="1"/>
          </p:cNvSpPr>
          <p:nvPr>
            <p:ph type="ftr" sz="quarter" idx="11"/>
          </p:nvPr>
        </p:nvSpPr>
        <p:spPr/>
        <p:txBody>
          <a:bodyPr/>
          <a:lstStyle/>
          <a:p>
            <a:endParaRPr lang="en-US"/>
          </a:p>
        </p:txBody>
      </p:sp>
      <p:sp>
        <p:nvSpPr>
          <p:cNvPr id="7" name="عنصر نائب لرقم الشريحة 6">
            <a:extLst>
              <a:ext uri="{FF2B5EF4-FFF2-40B4-BE49-F238E27FC236}">
                <a16:creationId xmlns:a16="http://schemas.microsoft.com/office/drawing/2014/main" id="{F22E2ABD-89C0-4D38-8072-369460B9B38A}"/>
              </a:ext>
            </a:extLst>
          </p:cNvPr>
          <p:cNvSpPr>
            <a:spLocks noGrp="1"/>
          </p:cNvSpPr>
          <p:nvPr>
            <p:ph type="sldNum" sz="quarter" idx="12"/>
          </p:nvPr>
        </p:nvSpPr>
        <p:spPr/>
        <p:txBody>
          <a:bodyPr/>
          <a:lstStyle/>
          <a:p>
            <a:fld id="{285B6572-C926-4884-A513-00E9D5977A53}" type="slidenum">
              <a:rPr lang="en-US" smtClean="0"/>
              <a:t>‹#›</a:t>
            </a:fld>
            <a:endParaRPr lang="en-US"/>
          </a:p>
        </p:txBody>
      </p:sp>
    </p:spTree>
    <p:extLst>
      <p:ext uri="{BB962C8B-B14F-4D97-AF65-F5344CB8AC3E}">
        <p14:creationId xmlns:p14="http://schemas.microsoft.com/office/powerpoint/2010/main" val="3698793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0EEF345B-4017-4EC5-AFBA-272817DCB358}"/>
              </a:ext>
            </a:extLst>
          </p:cNvPr>
          <p:cNvSpPr>
            <a:spLocks noGrp="1"/>
          </p:cNvSpPr>
          <p:nvPr>
            <p:ph type="title"/>
          </p:nvPr>
        </p:nvSpPr>
        <p:spPr/>
        <p:txBody>
          <a:bodyPr/>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0981E23B-936B-45ED-A555-D34C6334E9C0}"/>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060A8203-483B-4588-AF39-87B1CDFC8F0D}"/>
              </a:ext>
            </a:extLst>
          </p:cNvPr>
          <p:cNvSpPr>
            <a:spLocks noGrp="1"/>
          </p:cNvSpPr>
          <p:nvPr>
            <p:ph type="dt" sz="half" idx="10"/>
          </p:nvPr>
        </p:nvSpPr>
        <p:spPr/>
        <p:txBody>
          <a:bodyPr/>
          <a:lstStyle/>
          <a:p>
            <a:fld id="{4F48F985-F42B-4444-9120-9053E99873B1}" type="datetimeFigureOut">
              <a:rPr lang="en-US" smtClean="0"/>
              <a:t>3/24/2020</a:t>
            </a:fld>
            <a:endParaRPr lang="en-US"/>
          </a:p>
        </p:txBody>
      </p:sp>
      <p:sp>
        <p:nvSpPr>
          <p:cNvPr id="5" name="عنصر نائب للتذييل 4">
            <a:extLst>
              <a:ext uri="{FF2B5EF4-FFF2-40B4-BE49-F238E27FC236}">
                <a16:creationId xmlns:a16="http://schemas.microsoft.com/office/drawing/2014/main" id="{908DBC5F-E8D8-490E-B2FD-FE0BCBCD6CA5}"/>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8F1504A7-AFD4-4CA4-9078-3B5B84660119}"/>
              </a:ext>
            </a:extLst>
          </p:cNvPr>
          <p:cNvSpPr>
            <a:spLocks noGrp="1"/>
          </p:cNvSpPr>
          <p:nvPr>
            <p:ph type="sldNum" sz="quarter" idx="12"/>
          </p:nvPr>
        </p:nvSpPr>
        <p:spPr/>
        <p:txBody>
          <a:bodyPr/>
          <a:lstStyle/>
          <a:p>
            <a:fld id="{285B6572-C926-4884-A513-00E9D5977A53}" type="slidenum">
              <a:rPr lang="en-US" smtClean="0"/>
              <a:t>‹#›</a:t>
            </a:fld>
            <a:endParaRPr lang="en-US"/>
          </a:p>
        </p:txBody>
      </p:sp>
    </p:spTree>
    <p:extLst>
      <p:ext uri="{BB962C8B-B14F-4D97-AF65-F5344CB8AC3E}">
        <p14:creationId xmlns:p14="http://schemas.microsoft.com/office/powerpoint/2010/main" val="21335785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EC603F58-E7A7-4563-87A0-6E14212EBB66}"/>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en-US"/>
          </a:p>
        </p:txBody>
      </p:sp>
      <p:sp>
        <p:nvSpPr>
          <p:cNvPr id="3" name="عنصر نائب للعنوان العمودي 2">
            <a:extLst>
              <a:ext uri="{FF2B5EF4-FFF2-40B4-BE49-F238E27FC236}">
                <a16:creationId xmlns:a16="http://schemas.microsoft.com/office/drawing/2014/main" id="{A6138F27-183F-49C8-8927-8CA7DCEC210B}"/>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533FF854-5E61-46AA-A62D-60B549AD871E}"/>
              </a:ext>
            </a:extLst>
          </p:cNvPr>
          <p:cNvSpPr>
            <a:spLocks noGrp="1"/>
          </p:cNvSpPr>
          <p:nvPr>
            <p:ph type="dt" sz="half" idx="10"/>
          </p:nvPr>
        </p:nvSpPr>
        <p:spPr/>
        <p:txBody>
          <a:bodyPr/>
          <a:lstStyle/>
          <a:p>
            <a:fld id="{4F48F985-F42B-4444-9120-9053E99873B1}" type="datetimeFigureOut">
              <a:rPr lang="en-US" smtClean="0"/>
              <a:t>3/24/2020</a:t>
            </a:fld>
            <a:endParaRPr lang="en-US"/>
          </a:p>
        </p:txBody>
      </p:sp>
      <p:sp>
        <p:nvSpPr>
          <p:cNvPr id="5" name="عنصر نائب للتذييل 4">
            <a:extLst>
              <a:ext uri="{FF2B5EF4-FFF2-40B4-BE49-F238E27FC236}">
                <a16:creationId xmlns:a16="http://schemas.microsoft.com/office/drawing/2014/main" id="{C8CDB959-567C-4C9D-B29C-1716BF698D1D}"/>
              </a:ext>
            </a:extLst>
          </p:cNvPr>
          <p:cNvSpPr>
            <a:spLocks noGrp="1"/>
          </p:cNvSpPr>
          <p:nvPr>
            <p:ph type="ftr" sz="quarter" idx="11"/>
          </p:nvPr>
        </p:nvSpPr>
        <p:spPr/>
        <p:txBody>
          <a:bodyPr/>
          <a:lstStyle/>
          <a:p>
            <a:endParaRPr lang="en-US"/>
          </a:p>
        </p:txBody>
      </p:sp>
      <p:sp>
        <p:nvSpPr>
          <p:cNvPr id="6" name="عنصر نائب لرقم الشريحة 5">
            <a:extLst>
              <a:ext uri="{FF2B5EF4-FFF2-40B4-BE49-F238E27FC236}">
                <a16:creationId xmlns:a16="http://schemas.microsoft.com/office/drawing/2014/main" id="{7695D718-868B-4D4A-A501-5B1DE32E7694}"/>
              </a:ext>
            </a:extLst>
          </p:cNvPr>
          <p:cNvSpPr>
            <a:spLocks noGrp="1"/>
          </p:cNvSpPr>
          <p:nvPr>
            <p:ph type="sldNum" sz="quarter" idx="12"/>
          </p:nvPr>
        </p:nvSpPr>
        <p:spPr/>
        <p:txBody>
          <a:bodyPr/>
          <a:lstStyle/>
          <a:p>
            <a:fld id="{285B6572-C926-4884-A513-00E9D5977A53}" type="slidenum">
              <a:rPr lang="en-US" smtClean="0"/>
              <a:t>‹#›</a:t>
            </a:fld>
            <a:endParaRPr lang="en-US"/>
          </a:p>
        </p:txBody>
      </p:sp>
    </p:spTree>
    <p:extLst>
      <p:ext uri="{BB962C8B-B14F-4D97-AF65-F5344CB8AC3E}">
        <p14:creationId xmlns:p14="http://schemas.microsoft.com/office/powerpoint/2010/main" val="2865723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E1CF11CE-13A6-4E78-86CF-884C9786693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en-US"/>
          </a:p>
        </p:txBody>
      </p:sp>
      <p:sp>
        <p:nvSpPr>
          <p:cNvPr id="3" name="عنصر نائب للنص 2">
            <a:extLst>
              <a:ext uri="{FF2B5EF4-FFF2-40B4-BE49-F238E27FC236}">
                <a16:creationId xmlns:a16="http://schemas.microsoft.com/office/drawing/2014/main" id="{51D75DDA-6FD6-4514-82B6-F4DBA2B23026}"/>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عنصر نائب للتاريخ 3">
            <a:extLst>
              <a:ext uri="{FF2B5EF4-FFF2-40B4-BE49-F238E27FC236}">
                <a16:creationId xmlns:a16="http://schemas.microsoft.com/office/drawing/2014/main" id="{DF0F93FB-23A6-4FDE-A2B7-C9E000F4CE2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4F48F985-F42B-4444-9120-9053E99873B1}" type="datetimeFigureOut">
              <a:rPr lang="en-US" smtClean="0"/>
              <a:t>3/24/2020</a:t>
            </a:fld>
            <a:endParaRPr lang="en-US"/>
          </a:p>
        </p:txBody>
      </p:sp>
      <p:sp>
        <p:nvSpPr>
          <p:cNvPr id="5" name="عنصر نائب للتذييل 4">
            <a:extLst>
              <a:ext uri="{FF2B5EF4-FFF2-40B4-BE49-F238E27FC236}">
                <a16:creationId xmlns:a16="http://schemas.microsoft.com/office/drawing/2014/main" id="{054C0923-B41A-41F4-A18D-F3CB6BA5B8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en-US"/>
          </a:p>
        </p:txBody>
      </p:sp>
      <p:sp>
        <p:nvSpPr>
          <p:cNvPr id="6" name="عنصر نائب لرقم الشريحة 5">
            <a:extLst>
              <a:ext uri="{FF2B5EF4-FFF2-40B4-BE49-F238E27FC236}">
                <a16:creationId xmlns:a16="http://schemas.microsoft.com/office/drawing/2014/main" id="{F1D8C30F-8A58-4F1E-884D-F711CA3133E6}"/>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85B6572-C926-4884-A513-00E9D5977A53}" type="slidenum">
              <a:rPr lang="en-US" smtClean="0"/>
              <a:t>‹#›</a:t>
            </a:fld>
            <a:endParaRPr lang="en-US"/>
          </a:p>
        </p:txBody>
      </p:sp>
    </p:spTree>
    <p:extLst>
      <p:ext uri="{BB962C8B-B14F-4D97-AF65-F5344CB8AC3E}">
        <p14:creationId xmlns:p14="http://schemas.microsoft.com/office/powerpoint/2010/main" val="25109094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E214AA7-F028-4A0D-8698-61AEC754D1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1598340"/>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عنوان 1">
            <a:extLst>
              <a:ext uri="{FF2B5EF4-FFF2-40B4-BE49-F238E27FC236}">
                <a16:creationId xmlns:a16="http://schemas.microsoft.com/office/drawing/2014/main" id="{D89C6948-9301-4D74-AFEE-F29329CF6ED1}"/>
              </a:ext>
            </a:extLst>
          </p:cNvPr>
          <p:cNvSpPr>
            <a:spLocks noGrp="1"/>
          </p:cNvSpPr>
          <p:nvPr>
            <p:ph type="ctrTitle"/>
          </p:nvPr>
        </p:nvSpPr>
        <p:spPr>
          <a:xfrm>
            <a:off x="1159933" y="759655"/>
            <a:ext cx="9872134" cy="1429631"/>
          </a:xfrm>
          <a:solidFill>
            <a:srgbClr val="FFFFFF"/>
          </a:solidFill>
          <a:ln w="38100">
            <a:solidFill>
              <a:srgbClr val="7F7F7F"/>
            </a:solidFill>
            <a:miter lim="800000"/>
          </a:ln>
        </p:spPr>
        <p:txBody>
          <a:bodyPr vert="horz" lIns="91440" tIns="45720" rIns="91440" bIns="45720" rtlCol="0" anchor="ctr">
            <a:normAutofit/>
          </a:bodyPr>
          <a:lstStyle/>
          <a:p>
            <a:pPr rtl="0"/>
            <a:r>
              <a:rPr lang="en-US" sz="2500" b="1" kern="1200">
                <a:solidFill>
                  <a:srgbClr val="3F3F3F"/>
                </a:solidFill>
                <a:latin typeface="+mj-lt"/>
                <a:ea typeface="+mj-ea"/>
                <a:cs typeface="+mj-cs"/>
              </a:rPr>
              <a:t>Impact of Single Dose Praziquantel Treatment on Schistosoma haematobium Infection among School Children in an Endemic Nigerian Community</a:t>
            </a:r>
          </a:p>
        </p:txBody>
      </p:sp>
      <p:sp>
        <p:nvSpPr>
          <p:cNvPr id="3" name="عنوان فرعي 2">
            <a:extLst>
              <a:ext uri="{FF2B5EF4-FFF2-40B4-BE49-F238E27FC236}">
                <a16:creationId xmlns:a16="http://schemas.microsoft.com/office/drawing/2014/main" id="{C80C5005-2E18-4855-9C6F-BDD7E0E08BA5}"/>
              </a:ext>
            </a:extLst>
          </p:cNvPr>
          <p:cNvSpPr>
            <a:spLocks noGrp="1"/>
          </p:cNvSpPr>
          <p:nvPr>
            <p:ph type="subTitle" idx="1"/>
          </p:nvPr>
        </p:nvSpPr>
        <p:spPr>
          <a:xfrm>
            <a:off x="1476915" y="2888250"/>
            <a:ext cx="4297351" cy="3329670"/>
          </a:xfrm>
        </p:spPr>
        <p:txBody>
          <a:bodyPr vert="horz" lIns="91440" tIns="45720" rIns="91440" bIns="45720" rtlCol="0" anchor="t">
            <a:normAutofit/>
          </a:bodyPr>
          <a:lstStyle/>
          <a:p>
            <a:pPr algn="l" rtl="0"/>
            <a:r>
              <a:rPr lang="en-US" dirty="0"/>
              <a:t>Babatunde Adewale1*, Margaret A. Mafe1,Medinat A. Sulyman1, Emmanuel T. Idowu2, Morakinyo B. Ajayi1David O. Akande1, James H. Mckerrow3, Emmanuel O. Balogun4</a:t>
            </a:r>
          </a:p>
          <a:p>
            <a:pPr indent="-228600" algn="l" rtl="0">
              <a:buFont typeface="Arial" panose="020B0604020202020204" pitchFamily="34" charset="0"/>
              <a:buChar char="•"/>
            </a:pPr>
            <a:endParaRPr lang="en-US" sz="2000" dirty="0"/>
          </a:p>
          <a:p>
            <a:pPr indent="-228600" algn="l" rtl="0">
              <a:buFont typeface="Arial" panose="020B0604020202020204" pitchFamily="34" charset="0"/>
              <a:buChar char="•"/>
            </a:pPr>
            <a:endParaRPr lang="en-US" sz="2000" dirty="0"/>
          </a:p>
          <a:p>
            <a:pPr indent="-228600" algn="l" rtl="0">
              <a:buFont typeface="Arial" panose="020B0604020202020204" pitchFamily="34" charset="0"/>
              <a:buChar char="•"/>
            </a:pPr>
            <a:endParaRPr lang="en-US" sz="2000" dirty="0"/>
          </a:p>
          <a:p>
            <a:pPr indent="-228600" algn="l" rtl="0">
              <a:buFont typeface="Arial" panose="020B0604020202020204" pitchFamily="34" charset="0"/>
              <a:buChar char="•"/>
            </a:pPr>
            <a:endParaRPr lang="en-US" sz="2000" dirty="0"/>
          </a:p>
          <a:p>
            <a:pPr indent="-228600" algn="l" rtl="0">
              <a:buFont typeface="Arial" panose="020B0604020202020204" pitchFamily="34" charset="0"/>
              <a:buChar char="•"/>
            </a:pPr>
            <a:endParaRPr lang="en-US" sz="2000" dirty="0"/>
          </a:p>
          <a:p>
            <a:pPr indent="-228600" algn="l" rtl="0">
              <a:buFont typeface="Arial" panose="020B0604020202020204" pitchFamily="34" charset="0"/>
              <a:buChar char="•"/>
            </a:pPr>
            <a:endParaRPr lang="en-US" sz="2000" dirty="0"/>
          </a:p>
        </p:txBody>
      </p:sp>
      <p:cxnSp>
        <p:nvCxnSpPr>
          <p:cNvPr id="17" name="Straight Connector 16">
            <a:extLst>
              <a:ext uri="{FF2B5EF4-FFF2-40B4-BE49-F238E27FC236}">
                <a16:creationId xmlns:a16="http://schemas.microsoft.com/office/drawing/2014/main" id="{D6206FDC-2777-4D7F-AF9C-73413DA664C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2888250"/>
            <a:ext cx="0" cy="2769135"/>
          </a:xfrm>
          <a:prstGeom prst="line">
            <a:avLst/>
          </a:prstGeom>
          <a:ln w="19050">
            <a:solidFill>
              <a:srgbClr val="7F7F7F"/>
            </a:solidFill>
          </a:ln>
        </p:spPr>
        <p:style>
          <a:lnRef idx="1">
            <a:schemeClr val="accent1"/>
          </a:lnRef>
          <a:fillRef idx="0">
            <a:schemeClr val="accent1"/>
          </a:fillRef>
          <a:effectRef idx="0">
            <a:schemeClr val="accent1"/>
          </a:effectRef>
          <a:fontRef idx="minor">
            <a:schemeClr val="tx1"/>
          </a:fontRef>
        </p:style>
      </p:cxnSp>
      <p:sp>
        <p:nvSpPr>
          <p:cNvPr id="7" name="مربع نص 6">
            <a:extLst>
              <a:ext uri="{FF2B5EF4-FFF2-40B4-BE49-F238E27FC236}">
                <a16:creationId xmlns:a16="http://schemas.microsoft.com/office/drawing/2014/main" id="{ADCB5B0D-9449-4199-9A07-423BD69FEE4C}"/>
              </a:ext>
            </a:extLst>
          </p:cNvPr>
          <p:cNvSpPr txBox="1"/>
          <p:nvPr/>
        </p:nvSpPr>
        <p:spPr>
          <a:xfrm>
            <a:off x="6417731" y="2888250"/>
            <a:ext cx="4292594" cy="2959778"/>
          </a:xfrm>
          <a:prstGeom prst="rect">
            <a:avLst/>
          </a:prstGeom>
        </p:spPr>
        <p:txBody>
          <a:bodyPr vert="horz" lIns="91440" tIns="45720" rIns="91440" bIns="45720" rtlCol="0" anchor="t">
            <a:normAutofit/>
          </a:bodyPr>
          <a:lstStyle/>
          <a:p>
            <a:pPr indent="-228600" algn="l" rtl="0">
              <a:lnSpc>
                <a:spcPct val="90000"/>
              </a:lnSpc>
              <a:spcAft>
                <a:spcPts val="600"/>
              </a:spcAft>
              <a:buFont typeface="Arial" panose="020B0604020202020204" pitchFamily="34" charset="0"/>
              <a:buChar char="•"/>
            </a:pPr>
            <a:endParaRPr lang="en-US" sz="2000" dirty="0"/>
          </a:p>
        </p:txBody>
      </p:sp>
    </p:spTree>
    <p:extLst>
      <p:ext uri="{BB962C8B-B14F-4D97-AF65-F5344CB8AC3E}">
        <p14:creationId xmlns:p14="http://schemas.microsoft.com/office/powerpoint/2010/main" val="167003170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عنوان 3">
            <a:extLst>
              <a:ext uri="{FF2B5EF4-FFF2-40B4-BE49-F238E27FC236}">
                <a16:creationId xmlns:a16="http://schemas.microsoft.com/office/drawing/2014/main" id="{FC31F6B0-3137-4B52-8ADA-89850C6D3A88}"/>
              </a:ext>
            </a:extLst>
          </p:cNvPr>
          <p:cNvSpPr>
            <a:spLocks noGrp="1"/>
          </p:cNvSpPr>
          <p:nvPr>
            <p:ph type="title"/>
          </p:nvPr>
        </p:nvSpPr>
        <p:spPr>
          <a:xfrm>
            <a:off x="655320" y="365125"/>
            <a:ext cx="9013052" cy="1623312"/>
          </a:xfrm>
        </p:spPr>
        <p:txBody>
          <a:bodyPr vert="horz" lIns="91440" tIns="45720" rIns="91440" bIns="45720" rtlCol="0" anchor="b">
            <a:normAutofit/>
          </a:bodyPr>
          <a:lstStyle/>
          <a:p>
            <a:pPr algn="l" rtl="0"/>
            <a:r>
              <a:rPr lang="en-US" sz="4400" kern="1200" dirty="0">
                <a:solidFill>
                  <a:schemeClr val="tx1"/>
                </a:solidFill>
                <a:latin typeface="+mj-lt"/>
                <a:ea typeface="+mj-ea"/>
                <a:cs typeface="+mj-cs"/>
              </a:rPr>
              <a:t>Introduction:</a:t>
            </a:r>
          </a:p>
        </p:txBody>
      </p:sp>
      <p:cxnSp>
        <p:nvCxnSpPr>
          <p:cNvPr id="20" name="Straight Arrow Connector 19">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 name="عنصر نائب للنص 5">
            <a:extLst>
              <a:ext uri="{FF2B5EF4-FFF2-40B4-BE49-F238E27FC236}">
                <a16:creationId xmlns:a16="http://schemas.microsoft.com/office/drawing/2014/main" id="{A35C4BED-3884-41A4-A490-69AD41F6C1B4}"/>
              </a:ext>
            </a:extLst>
          </p:cNvPr>
          <p:cNvSpPr>
            <a:spLocks noGrp="1"/>
          </p:cNvSpPr>
          <p:nvPr>
            <p:ph type="body" sz="half" idx="2"/>
          </p:nvPr>
        </p:nvSpPr>
        <p:spPr>
          <a:xfrm>
            <a:off x="655320" y="2644518"/>
            <a:ext cx="9013052" cy="3848355"/>
          </a:xfrm>
        </p:spPr>
        <p:txBody>
          <a:bodyPr vert="horz" lIns="91440" tIns="45720" rIns="91440" bIns="45720" rtlCol="0">
            <a:normAutofit/>
          </a:bodyPr>
          <a:lstStyle/>
          <a:p>
            <a:pPr indent="-228600" algn="l" rtl="0">
              <a:buFont typeface="Arial" panose="020B0604020202020204" pitchFamily="34" charset="0"/>
              <a:buChar char="•"/>
            </a:pPr>
            <a:r>
              <a:rPr lang="en-US" sz="2400" dirty="0"/>
              <a:t>Schistosomiasis, also known as Bilharzia, is a disease caused by parasitic worms that lives in certain types of freshwater snails. </a:t>
            </a:r>
          </a:p>
          <a:p>
            <a:pPr indent="-228600" algn="l" rtl="0">
              <a:buFont typeface="Arial" panose="020B0604020202020204" pitchFamily="34" charset="0"/>
              <a:buChar char="•"/>
            </a:pPr>
            <a:endParaRPr lang="en-US" sz="2400" dirty="0"/>
          </a:p>
          <a:p>
            <a:pPr indent="-228600" algn="l" rtl="0">
              <a:buFont typeface="Arial" panose="020B0604020202020204" pitchFamily="34" charset="0"/>
              <a:buChar char="•"/>
            </a:pPr>
            <a:r>
              <a:rPr lang="en-US" sz="2400" dirty="0"/>
              <a:t>Infection can occur when consuming contaminated freshwater. </a:t>
            </a:r>
          </a:p>
          <a:p>
            <a:pPr indent="-228600" algn="l" rtl="0">
              <a:buFont typeface="Arial" panose="020B0604020202020204" pitchFamily="34" charset="0"/>
              <a:buChar char="•"/>
            </a:pPr>
            <a:endParaRPr lang="en-US" sz="2400" dirty="0"/>
          </a:p>
          <a:p>
            <a:pPr indent="-228600" algn="l" rtl="0">
              <a:buFont typeface="Arial" panose="020B0604020202020204" pitchFamily="34" charset="0"/>
              <a:buChar char="•"/>
            </a:pPr>
            <a:r>
              <a:rPr lang="en-US" sz="2400" dirty="0"/>
              <a:t>Serious threat to public health. </a:t>
            </a:r>
          </a:p>
          <a:p>
            <a:pPr indent="-228600" algn="l" rtl="0">
              <a:buFont typeface="Arial" panose="020B0604020202020204" pitchFamily="34" charset="0"/>
              <a:buChar char="•"/>
            </a:pPr>
            <a:endParaRPr lang="en-US" sz="2400" dirty="0"/>
          </a:p>
          <a:p>
            <a:pPr indent="-228600" algn="l" rtl="0">
              <a:buFont typeface="Arial" panose="020B0604020202020204" pitchFamily="34" charset="0"/>
              <a:buChar char="•"/>
            </a:pPr>
            <a:r>
              <a:rPr lang="en-US" sz="2400" dirty="0"/>
              <a:t>Co-factor in the transmission of HIV. </a:t>
            </a:r>
          </a:p>
        </p:txBody>
      </p:sp>
    </p:spTree>
    <p:extLst>
      <p:ext uri="{BB962C8B-B14F-4D97-AF65-F5344CB8AC3E}">
        <p14:creationId xmlns:p14="http://schemas.microsoft.com/office/powerpoint/2010/main" val="208466856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عنوان 4">
            <a:extLst>
              <a:ext uri="{FF2B5EF4-FFF2-40B4-BE49-F238E27FC236}">
                <a16:creationId xmlns:a16="http://schemas.microsoft.com/office/drawing/2014/main" id="{61FEAAB2-2482-43B3-8DE7-FC8C2CF90E18}"/>
              </a:ext>
            </a:extLst>
          </p:cNvPr>
          <p:cNvSpPr>
            <a:spLocks noGrp="1"/>
          </p:cNvSpPr>
          <p:nvPr>
            <p:ph type="title"/>
          </p:nvPr>
        </p:nvSpPr>
        <p:spPr>
          <a:xfrm>
            <a:off x="655320" y="365125"/>
            <a:ext cx="9013052" cy="1623312"/>
          </a:xfrm>
        </p:spPr>
        <p:txBody>
          <a:bodyPr anchor="b">
            <a:normAutofit/>
          </a:bodyPr>
          <a:lstStyle/>
          <a:p>
            <a:pPr algn="l"/>
            <a:r>
              <a:rPr lang="en-US" dirty="0"/>
              <a:t>Main goals:</a:t>
            </a:r>
          </a:p>
        </p:txBody>
      </p:sp>
      <p:cxnSp>
        <p:nvCxnSpPr>
          <p:cNvPr id="13" name="Straight Arrow Connector 12">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 name="عنصر نائب للمحتوى 5">
            <a:extLst>
              <a:ext uri="{FF2B5EF4-FFF2-40B4-BE49-F238E27FC236}">
                <a16:creationId xmlns:a16="http://schemas.microsoft.com/office/drawing/2014/main" id="{7A6DA784-E079-436B-BEC3-F7BCF2D36BB1}"/>
              </a:ext>
            </a:extLst>
          </p:cNvPr>
          <p:cNvSpPr>
            <a:spLocks noGrp="1"/>
          </p:cNvSpPr>
          <p:nvPr>
            <p:ph idx="1"/>
          </p:nvPr>
        </p:nvSpPr>
        <p:spPr>
          <a:xfrm>
            <a:off x="655320" y="2644518"/>
            <a:ext cx="9013052" cy="3327251"/>
          </a:xfrm>
        </p:spPr>
        <p:txBody>
          <a:bodyPr>
            <a:normAutofit/>
          </a:bodyPr>
          <a:lstStyle/>
          <a:p>
            <a:pPr algn="l" rtl="0"/>
            <a:r>
              <a:rPr lang="en-US" dirty="0"/>
              <a:t>Effectiveness of Praziquantel drug against Schistosomiasis in a Nigerian community. </a:t>
            </a:r>
          </a:p>
          <a:p>
            <a:pPr marL="0" indent="0" algn="l">
              <a:buNone/>
            </a:pPr>
            <a:endParaRPr lang="en-US" sz="2000" dirty="0"/>
          </a:p>
          <a:p>
            <a:pPr marL="0" indent="0" algn="l">
              <a:buNone/>
            </a:pPr>
            <a:endParaRPr lang="en-US" sz="2000" dirty="0"/>
          </a:p>
          <a:p>
            <a:pPr algn="l" rtl="0"/>
            <a:r>
              <a:rPr lang="en-US" dirty="0"/>
              <a:t>Examine the possibility of developing resistance against the drug. </a:t>
            </a:r>
            <a:endParaRPr lang="en-US" sz="2000" dirty="0"/>
          </a:p>
        </p:txBody>
      </p:sp>
    </p:spTree>
    <p:extLst>
      <p:ext uri="{BB962C8B-B14F-4D97-AF65-F5344CB8AC3E}">
        <p14:creationId xmlns:p14="http://schemas.microsoft.com/office/powerpoint/2010/main" val="1309698925"/>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عنوان 1">
            <a:extLst>
              <a:ext uri="{FF2B5EF4-FFF2-40B4-BE49-F238E27FC236}">
                <a16:creationId xmlns:a16="http://schemas.microsoft.com/office/drawing/2014/main" id="{112451FD-E537-4334-B2A8-785F65EC3C73}"/>
              </a:ext>
            </a:extLst>
          </p:cNvPr>
          <p:cNvSpPr>
            <a:spLocks noGrp="1"/>
          </p:cNvSpPr>
          <p:nvPr>
            <p:ph type="title"/>
          </p:nvPr>
        </p:nvSpPr>
        <p:spPr>
          <a:xfrm>
            <a:off x="655320" y="365125"/>
            <a:ext cx="9013052" cy="1623312"/>
          </a:xfrm>
        </p:spPr>
        <p:txBody>
          <a:bodyPr anchor="b">
            <a:normAutofit/>
          </a:bodyPr>
          <a:lstStyle/>
          <a:p>
            <a:pPr algn="l"/>
            <a:r>
              <a:rPr lang="en-US" dirty="0"/>
              <a:t>Methods</a:t>
            </a:r>
            <a:r>
              <a:rPr lang="en-US" sz="4000" dirty="0"/>
              <a:t>: </a:t>
            </a:r>
          </a:p>
        </p:txBody>
      </p:sp>
      <p:cxnSp>
        <p:nvCxnSpPr>
          <p:cNvPr id="10" name="Straight Arrow Connector 9">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عنصر نائب للمحتوى 2">
            <a:extLst>
              <a:ext uri="{FF2B5EF4-FFF2-40B4-BE49-F238E27FC236}">
                <a16:creationId xmlns:a16="http://schemas.microsoft.com/office/drawing/2014/main" id="{3A5CDDD0-9C09-422D-8F61-8ED334CA2806}"/>
              </a:ext>
            </a:extLst>
          </p:cNvPr>
          <p:cNvSpPr>
            <a:spLocks noGrp="1"/>
          </p:cNvSpPr>
          <p:nvPr>
            <p:ph idx="1"/>
          </p:nvPr>
        </p:nvSpPr>
        <p:spPr>
          <a:xfrm>
            <a:off x="655320" y="2410378"/>
            <a:ext cx="9013052" cy="4262283"/>
          </a:xfrm>
        </p:spPr>
        <p:txBody>
          <a:bodyPr>
            <a:normAutofit/>
          </a:bodyPr>
          <a:lstStyle/>
          <a:p>
            <a:pPr algn="l" rtl="0"/>
            <a:r>
              <a:rPr lang="en-US" b="1" dirty="0"/>
              <a:t>Location</a:t>
            </a:r>
            <a:r>
              <a:rPr lang="en-US" dirty="0"/>
              <a:t>: Ipogun, Ondo Nigeria.</a:t>
            </a:r>
          </a:p>
          <a:p>
            <a:pPr algn="l" rtl="0"/>
            <a:r>
              <a:rPr lang="en-US" b="1" dirty="0"/>
              <a:t>Sample size</a:t>
            </a:r>
            <a:r>
              <a:rPr lang="en-US" dirty="0"/>
              <a:t>: n=434 children, 244 males, and 190 females.</a:t>
            </a:r>
          </a:p>
          <a:p>
            <a:pPr algn="l" rtl="0"/>
            <a:r>
              <a:rPr lang="en-US" b="1" dirty="0"/>
              <a:t>Study type: </a:t>
            </a:r>
            <a:r>
              <a:rPr lang="en-US" dirty="0"/>
              <a:t>longitudinal study, over 12 months.</a:t>
            </a:r>
          </a:p>
          <a:p>
            <a:pPr algn="l" rtl="0"/>
            <a:r>
              <a:rPr lang="en-US" b="1" dirty="0"/>
              <a:t>Study design: </a:t>
            </a:r>
            <a:r>
              <a:rPr lang="en-US" dirty="0"/>
              <a:t>schoolchildren aged (5-18).</a:t>
            </a:r>
          </a:p>
          <a:p>
            <a:pPr lvl="1" algn="l" rtl="0">
              <a:buFont typeface="Wingdings" panose="05000000000000000000" pitchFamily="2" charset="2"/>
              <a:buChar char="§"/>
            </a:pPr>
            <a:r>
              <a:rPr lang="en-US" dirty="0"/>
              <a:t>Urine samples collected, examined, &amp; recorded.</a:t>
            </a:r>
          </a:p>
          <a:p>
            <a:pPr lvl="1" algn="l" rtl="0">
              <a:buFont typeface="Wingdings" panose="05000000000000000000" pitchFamily="2" charset="2"/>
              <a:buChar char="§"/>
            </a:pPr>
            <a:r>
              <a:rPr lang="en-US" dirty="0"/>
              <a:t>Participants were given a single oral dose of Praziquantel.</a:t>
            </a:r>
          </a:p>
          <a:p>
            <a:pPr lvl="1" algn="l" rtl="0">
              <a:buFont typeface="Wingdings" panose="05000000000000000000" pitchFamily="2" charset="2"/>
              <a:buChar char="§"/>
            </a:pPr>
            <a:r>
              <a:rPr lang="en-US" dirty="0"/>
              <a:t>2 more samples collected at 6, and 12 months post treatment.</a:t>
            </a:r>
          </a:p>
          <a:p>
            <a:pPr algn="l" rtl="0"/>
            <a:endParaRPr lang="en-US" dirty="0"/>
          </a:p>
          <a:p>
            <a:pPr algn="l" rtl="0"/>
            <a:endParaRPr lang="en-US" dirty="0"/>
          </a:p>
          <a:p>
            <a:pPr algn="l" rtl="0"/>
            <a:endParaRPr lang="en-US" dirty="0"/>
          </a:p>
        </p:txBody>
      </p:sp>
    </p:spTree>
    <p:extLst>
      <p:ext uri="{BB962C8B-B14F-4D97-AF65-F5344CB8AC3E}">
        <p14:creationId xmlns:p14="http://schemas.microsoft.com/office/powerpoint/2010/main" val="918046103"/>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عنوان 1">
            <a:extLst>
              <a:ext uri="{FF2B5EF4-FFF2-40B4-BE49-F238E27FC236}">
                <a16:creationId xmlns:a16="http://schemas.microsoft.com/office/drawing/2014/main" id="{99B4BE69-9E32-4CFA-9975-21B47C4C0963}"/>
              </a:ext>
            </a:extLst>
          </p:cNvPr>
          <p:cNvSpPr>
            <a:spLocks noGrp="1"/>
          </p:cNvSpPr>
          <p:nvPr>
            <p:ph type="title"/>
          </p:nvPr>
        </p:nvSpPr>
        <p:spPr>
          <a:xfrm>
            <a:off x="655320" y="365125"/>
            <a:ext cx="9013052" cy="1623312"/>
          </a:xfrm>
        </p:spPr>
        <p:txBody>
          <a:bodyPr anchor="b">
            <a:normAutofit/>
          </a:bodyPr>
          <a:lstStyle/>
          <a:p>
            <a:pPr algn="l"/>
            <a:r>
              <a:rPr lang="en-US" dirty="0"/>
              <a:t>Results: </a:t>
            </a:r>
          </a:p>
        </p:txBody>
      </p:sp>
      <p:cxnSp>
        <p:nvCxnSpPr>
          <p:cNvPr id="10" name="Straight Arrow Connector 9">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pic>
        <p:nvPicPr>
          <p:cNvPr id="5" name="عنصر نائب للمحتوى 4" descr="صورة تحتوي على لقطة شاشة&#10;&#10;تم إنشاء الوصف تلقائياً">
            <a:extLst>
              <a:ext uri="{FF2B5EF4-FFF2-40B4-BE49-F238E27FC236}">
                <a16:creationId xmlns:a16="http://schemas.microsoft.com/office/drawing/2014/main" id="{71CB1E4A-49B7-44F9-AFA3-334D88AD113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55637" y="2353563"/>
            <a:ext cx="10832551" cy="4139301"/>
          </a:xfrm>
        </p:spPr>
      </p:pic>
    </p:spTree>
    <p:extLst>
      <p:ext uri="{BB962C8B-B14F-4D97-AF65-F5344CB8AC3E}">
        <p14:creationId xmlns:p14="http://schemas.microsoft.com/office/powerpoint/2010/main" val="2077110665"/>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04040"/>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A67B5B4-3A24-436E-B663-1B2EBFF8A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24"/>
            <a:ext cx="12192000" cy="686132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3">
            <a:extLst>
              <a:ext uri="{FF2B5EF4-FFF2-40B4-BE49-F238E27FC236}">
                <a16:creationId xmlns:a16="http://schemas.microsoft.com/office/drawing/2014/main" id="{987FDF89-C993-41F4-A1B8-DBAFF16008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786754" cy="6858000"/>
          </a:xfrm>
          <a:custGeom>
            <a:avLst/>
            <a:gdLst>
              <a:gd name="connsiteX0" fmla="*/ 0 w 11786754"/>
              <a:gd name="connsiteY0" fmla="*/ 0 h 6858000"/>
              <a:gd name="connsiteX1" fmla="*/ 8610600 w 11786754"/>
              <a:gd name="connsiteY1" fmla="*/ 0 h 6858000"/>
              <a:gd name="connsiteX2" fmla="*/ 11786754 w 11786754"/>
              <a:gd name="connsiteY2" fmla="*/ 6858000 h 6858000"/>
              <a:gd name="connsiteX3" fmla="*/ 0 w 117867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1786754" h="6858000">
                <a:moveTo>
                  <a:pt x="0" y="0"/>
                </a:moveTo>
                <a:lnTo>
                  <a:pt x="8610600" y="0"/>
                </a:lnTo>
                <a:lnTo>
                  <a:pt x="11786754"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11">
            <a:extLst>
              <a:ext uri="{FF2B5EF4-FFF2-40B4-BE49-F238E27FC236}">
                <a16:creationId xmlns:a16="http://schemas.microsoft.com/office/drawing/2014/main" id="{64E585EA-75FD-4025-8270-F66A58A15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581400" cy="6858000"/>
          </a:xfrm>
          <a:custGeom>
            <a:avLst/>
            <a:gdLst>
              <a:gd name="connsiteX0" fmla="*/ 0 w 3581400"/>
              <a:gd name="connsiteY0" fmla="*/ 0 h 6858000"/>
              <a:gd name="connsiteX1" fmla="*/ 405246 w 3581400"/>
              <a:gd name="connsiteY1" fmla="*/ 0 h 6858000"/>
              <a:gd name="connsiteX2" fmla="*/ 3581400 w 3581400"/>
              <a:gd name="connsiteY2" fmla="*/ 6858000 h 6858000"/>
              <a:gd name="connsiteX3" fmla="*/ 0 w 3581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581400" h="6858000">
                <a:moveTo>
                  <a:pt x="0" y="0"/>
                </a:moveTo>
                <a:lnTo>
                  <a:pt x="405246" y="0"/>
                </a:lnTo>
                <a:lnTo>
                  <a:pt x="3581400" y="6858000"/>
                </a:lnTo>
                <a:lnTo>
                  <a:pt x="0" y="6858000"/>
                </a:lnTo>
                <a:close/>
              </a:path>
            </a:pathLst>
          </a:custGeom>
          <a:solidFill>
            <a:srgbClr val="000000">
              <a:alpha val="2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عنصر نائب للمحتوى 4" descr="صورة تحتوي على لقطة شاشة&#10;&#10;تم إنشاء الوصف تلقائياً">
            <a:extLst>
              <a:ext uri="{FF2B5EF4-FFF2-40B4-BE49-F238E27FC236}">
                <a16:creationId xmlns:a16="http://schemas.microsoft.com/office/drawing/2014/main" id="{B6871E48-17B0-46C0-85DD-60E514519DF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77234" y="504191"/>
            <a:ext cx="6432286" cy="5846294"/>
          </a:xfrm>
        </p:spPr>
      </p:pic>
    </p:spTree>
    <p:extLst>
      <p:ext uri="{BB962C8B-B14F-4D97-AF65-F5344CB8AC3E}">
        <p14:creationId xmlns:p14="http://schemas.microsoft.com/office/powerpoint/2010/main" val="3683197333"/>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عنوان 1">
            <a:extLst>
              <a:ext uri="{FF2B5EF4-FFF2-40B4-BE49-F238E27FC236}">
                <a16:creationId xmlns:a16="http://schemas.microsoft.com/office/drawing/2014/main" id="{20BC88CF-FBD5-4DB3-8C81-50E5DF4FEDD0}"/>
              </a:ext>
            </a:extLst>
          </p:cNvPr>
          <p:cNvSpPr>
            <a:spLocks noGrp="1"/>
          </p:cNvSpPr>
          <p:nvPr>
            <p:ph type="title"/>
          </p:nvPr>
        </p:nvSpPr>
        <p:spPr>
          <a:xfrm>
            <a:off x="655320" y="365125"/>
            <a:ext cx="9013052" cy="1623312"/>
          </a:xfrm>
        </p:spPr>
        <p:txBody>
          <a:bodyPr anchor="b">
            <a:normAutofit/>
          </a:bodyPr>
          <a:lstStyle/>
          <a:p>
            <a:pPr algn="l"/>
            <a:r>
              <a:rPr lang="en-US" dirty="0"/>
              <a:t>Conclusions:</a:t>
            </a:r>
          </a:p>
        </p:txBody>
      </p:sp>
      <p:cxnSp>
        <p:nvCxnSpPr>
          <p:cNvPr id="10" name="Straight Arrow Connector 9">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عنصر نائب للمحتوى 2">
            <a:extLst>
              <a:ext uri="{FF2B5EF4-FFF2-40B4-BE49-F238E27FC236}">
                <a16:creationId xmlns:a16="http://schemas.microsoft.com/office/drawing/2014/main" id="{61DEC648-946F-4767-8958-035EC1E5D87F}"/>
              </a:ext>
            </a:extLst>
          </p:cNvPr>
          <p:cNvSpPr>
            <a:spLocks noGrp="1"/>
          </p:cNvSpPr>
          <p:nvPr>
            <p:ph idx="1"/>
          </p:nvPr>
        </p:nvSpPr>
        <p:spPr>
          <a:xfrm>
            <a:off x="655320" y="2644518"/>
            <a:ext cx="9013052" cy="3327251"/>
          </a:xfrm>
        </p:spPr>
        <p:txBody>
          <a:bodyPr>
            <a:normAutofit/>
          </a:bodyPr>
          <a:lstStyle/>
          <a:p>
            <a:pPr algn="l" rtl="0"/>
            <a:r>
              <a:rPr lang="en-US" dirty="0"/>
              <a:t>younger age group are more likely to be infected with Schistosomiasis.</a:t>
            </a:r>
          </a:p>
          <a:p>
            <a:pPr algn="l" rtl="0"/>
            <a:r>
              <a:rPr lang="en-US" dirty="0"/>
              <a:t>Private school shows the lowest infection rate.</a:t>
            </a:r>
          </a:p>
          <a:p>
            <a:pPr algn="l" rtl="0"/>
            <a:r>
              <a:rPr lang="en-US" dirty="0"/>
              <a:t>Results shows that Praziquantel seems to be significantly effective within 6 months of treatment. </a:t>
            </a:r>
          </a:p>
          <a:p>
            <a:pPr algn="l" rtl="0"/>
            <a:r>
              <a:rPr lang="en-US" dirty="0"/>
              <a:t>After 12 months, slight increase in the infection rate.</a:t>
            </a:r>
          </a:p>
          <a:p>
            <a:pPr marL="0" indent="0" algn="l" rtl="0">
              <a:buNone/>
            </a:pPr>
            <a:r>
              <a:rPr lang="en-US" dirty="0">
                <a:solidFill>
                  <a:prstClr val="white"/>
                </a:solidFill>
              </a:rPr>
              <a:t> </a:t>
            </a:r>
            <a:endParaRPr lang="en-US" dirty="0"/>
          </a:p>
        </p:txBody>
      </p:sp>
    </p:spTree>
    <p:extLst>
      <p:ext uri="{BB962C8B-B14F-4D97-AF65-F5344CB8AC3E}">
        <p14:creationId xmlns:p14="http://schemas.microsoft.com/office/powerpoint/2010/main" val="3237785984"/>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عنوان 1">
            <a:extLst>
              <a:ext uri="{FF2B5EF4-FFF2-40B4-BE49-F238E27FC236}">
                <a16:creationId xmlns:a16="http://schemas.microsoft.com/office/drawing/2014/main" id="{2D819A00-4567-435F-9991-2AD32F1E12EF}"/>
              </a:ext>
            </a:extLst>
          </p:cNvPr>
          <p:cNvSpPr>
            <a:spLocks noGrp="1"/>
          </p:cNvSpPr>
          <p:nvPr>
            <p:ph type="title"/>
          </p:nvPr>
        </p:nvSpPr>
        <p:spPr>
          <a:xfrm>
            <a:off x="655320" y="365125"/>
            <a:ext cx="9013052" cy="1623312"/>
          </a:xfrm>
        </p:spPr>
        <p:txBody>
          <a:bodyPr anchor="b">
            <a:normAutofit/>
          </a:bodyPr>
          <a:lstStyle/>
          <a:p>
            <a:pPr algn="l"/>
            <a:r>
              <a:rPr lang="en-US" dirty="0"/>
              <a:t>Implications:</a:t>
            </a:r>
          </a:p>
        </p:txBody>
      </p:sp>
      <p:cxnSp>
        <p:nvCxnSpPr>
          <p:cNvPr id="10" name="Straight Arrow Connector 9">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عنصر نائب للمحتوى 2">
            <a:extLst>
              <a:ext uri="{FF2B5EF4-FFF2-40B4-BE49-F238E27FC236}">
                <a16:creationId xmlns:a16="http://schemas.microsoft.com/office/drawing/2014/main" id="{55DE2A42-EEBC-4232-AD35-BB56BC04CDB5}"/>
              </a:ext>
            </a:extLst>
          </p:cNvPr>
          <p:cNvSpPr>
            <a:spLocks noGrp="1"/>
          </p:cNvSpPr>
          <p:nvPr>
            <p:ph idx="1"/>
          </p:nvPr>
        </p:nvSpPr>
        <p:spPr>
          <a:xfrm>
            <a:off x="655320" y="2644518"/>
            <a:ext cx="9013052" cy="3327251"/>
          </a:xfrm>
        </p:spPr>
        <p:txBody>
          <a:bodyPr>
            <a:normAutofit/>
          </a:bodyPr>
          <a:lstStyle/>
          <a:p>
            <a:pPr algn="l" rtl="0"/>
            <a:r>
              <a:rPr lang="en-US" dirty="0"/>
              <a:t>Main habits of the community, are the reason of the increase in infection rate.</a:t>
            </a:r>
          </a:p>
          <a:p>
            <a:pPr algn="l" rtl="0"/>
            <a:r>
              <a:rPr lang="en-US" dirty="0"/>
              <a:t>Educate these communities about getting water from a clean and safe sources.</a:t>
            </a:r>
          </a:p>
          <a:p>
            <a:pPr algn="l" rtl="0"/>
            <a:endParaRPr lang="en-US" dirty="0">
              <a:solidFill>
                <a:prstClr val="white"/>
              </a:solidFill>
            </a:endParaRPr>
          </a:p>
          <a:p>
            <a:pPr algn="l" rtl="0"/>
            <a:r>
              <a:rPr lang="en-US" dirty="0">
                <a:solidFill>
                  <a:prstClr val="white"/>
                </a:solidFill>
              </a:rPr>
              <a:t>Continue using Praziquantel.</a:t>
            </a:r>
          </a:p>
          <a:p>
            <a:pPr algn="l" rtl="0"/>
            <a:endParaRPr lang="en-US" sz="2000" dirty="0"/>
          </a:p>
        </p:txBody>
      </p:sp>
    </p:spTree>
    <p:extLst>
      <p:ext uri="{BB962C8B-B14F-4D97-AF65-F5344CB8AC3E}">
        <p14:creationId xmlns:p14="http://schemas.microsoft.com/office/powerpoint/2010/main" val="4232516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عنوان 1">
            <a:extLst>
              <a:ext uri="{FF2B5EF4-FFF2-40B4-BE49-F238E27FC236}">
                <a16:creationId xmlns:a16="http://schemas.microsoft.com/office/drawing/2014/main" id="{027D660A-9989-4617-AC61-EDE53E6DACA5}"/>
              </a:ext>
            </a:extLst>
          </p:cNvPr>
          <p:cNvSpPr>
            <a:spLocks noGrp="1"/>
          </p:cNvSpPr>
          <p:nvPr>
            <p:ph type="title"/>
          </p:nvPr>
        </p:nvSpPr>
        <p:spPr>
          <a:xfrm>
            <a:off x="655320" y="365125"/>
            <a:ext cx="9013052" cy="1623312"/>
          </a:xfrm>
        </p:spPr>
        <p:txBody>
          <a:bodyPr anchor="b">
            <a:normAutofit/>
          </a:bodyPr>
          <a:lstStyle/>
          <a:p>
            <a:pPr algn="l"/>
            <a:r>
              <a:rPr lang="en-US" dirty="0"/>
              <a:t>Limitations:</a:t>
            </a:r>
          </a:p>
        </p:txBody>
      </p:sp>
      <p:cxnSp>
        <p:nvCxnSpPr>
          <p:cNvPr id="10" name="Straight Arrow Connector 9">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عنصر نائب للمحتوى 2">
            <a:extLst>
              <a:ext uri="{FF2B5EF4-FFF2-40B4-BE49-F238E27FC236}">
                <a16:creationId xmlns:a16="http://schemas.microsoft.com/office/drawing/2014/main" id="{E95A6A8E-433D-4540-B089-392256EB7258}"/>
              </a:ext>
            </a:extLst>
          </p:cNvPr>
          <p:cNvSpPr>
            <a:spLocks noGrp="1"/>
          </p:cNvSpPr>
          <p:nvPr>
            <p:ph idx="1"/>
          </p:nvPr>
        </p:nvSpPr>
        <p:spPr>
          <a:xfrm>
            <a:off x="655320" y="2644518"/>
            <a:ext cx="9013052" cy="3327251"/>
          </a:xfrm>
        </p:spPr>
        <p:txBody>
          <a:bodyPr>
            <a:normAutofit/>
          </a:bodyPr>
          <a:lstStyle/>
          <a:p>
            <a:pPr algn="l" rtl="0"/>
            <a:r>
              <a:rPr lang="en-US" sz="3200" dirty="0"/>
              <a:t>Sample size shows low infection rate (25%).</a:t>
            </a:r>
          </a:p>
          <a:p>
            <a:pPr algn="l" rtl="0"/>
            <a:endParaRPr lang="en-US" sz="3200" dirty="0"/>
          </a:p>
          <a:p>
            <a:pPr algn="l" rtl="0"/>
            <a:r>
              <a:rPr lang="en-US" sz="3200" dirty="0"/>
              <a:t>Weather, and season influences the infection rate.  </a:t>
            </a:r>
          </a:p>
        </p:txBody>
      </p:sp>
    </p:spTree>
    <p:extLst>
      <p:ext uri="{BB962C8B-B14F-4D97-AF65-F5344CB8AC3E}">
        <p14:creationId xmlns:p14="http://schemas.microsoft.com/office/powerpoint/2010/main" val="1758493304"/>
      </p:ext>
    </p:extLst>
  </p:cSld>
  <p:clrMapOvr>
    <a:overrideClrMapping bg1="dk1" tx1="lt1" bg2="dk2"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عنوان 1">
            <a:extLst>
              <a:ext uri="{FF2B5EF4-FFF2-40B4-BE49-F238E27FC236}">
                <a16:creationId xmlns:a16="http://schemas.microsoft.com/office/drawing/2014/main" id="{8C599B35-9090-4650-9632-089692133AAB}"/>
              </a:ext>
            </a:extLst>
          </p:cNvPr>
          <p:cNvSpPr>
            <a:spLocks noGrp="1"/>
          </p:cNvSpPr>
          <p:nvPr>
            <p:ph type="title"/>
          </p:nvPr>
        </p:nvSpPr>
        <p:spPr>
          <a:xfrm>
            <a:off x="655320" y="365125"/>
            <a:ext cx="9013052" cy="1623312"/>
          </a:xfrm>
        </p:spPr>
        <p:txBody>
          <a:bodyPr anchor="b">
            <a:normAutofit/>
          </a:bodyPr>
          <a:lstStyle/>
          <a:p>
            <a:pPr algn="l"/>
            <a:r>
              <a:rPr lang="en-US" dirty="0"/>
              <a:t>Future directions:</a:t>
            </a:r>
          </a:p>
        </p:txBody>
      </p:sp>
      <p:cxnSp>
        <p:nvCxnSpPr>
          <p:cNvPr id="10" name="Straight Arrow Connector 9">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عنصر نائب للمحتوى 2">
            <a:extLst>
              <a:ext uri="{FF2B5EF4-FFF2-40B4-BE49-F238E27FC236}">
                <a16:creationId xmlns:a16="http://schemas.microsoft.com/office/drawing/2014/main" id="{28239B79-87C9-4760-9A2F-B8F71FDBDC89}"/>
              </a:ext>
            </a:extLst>
          </p:cNvPr>
          <p:cNvSpPr>
            <a:spLocks noGrp="1"/>
          </p:cNvSpPr>
          <p:nvPr>
            <p:ph idx="1"/>
          </p:nvPr>
        </p:nvSpPr>
        <p:spPr>
          <a:xfrm>
            <a:off x="655320" y="2595571"/>
            <a:ext cx="9013052" cy="3897304"/>
          </a:xfrm>
        </p:spPr>
        <p:txBody>
          <a:bodyPr>
            <a:noAutofit/>
          </a:bodyPr>
          <a:lstStyle/>
          <a:p>
            <a:pPr algn="l" rtl="0"/>
            <a:r>
              <a:rPr lang="en-US" dirty="0"/>
              <a:t>The slight increase in the infection rate, significantly implies that we need to constantly treat every year for achievement of elimination by the end of year 2020.</a:t>
            </a:r>
          </a:p>
          <a:p>
            <a:pPr algn="l" rtl="0"/>
            <a:endParaRPr lang="en-US" dirty="0"/>
          </a:p>
          <a:p>
            <a:pPr algn="l" rtl="0"/>
            <a:r>
              <a:rPr lang="en-US" dirty="0"/>
              <a:t>Need for continuous efforts at monitoring the disease transmission and treatment.</a:t>
            </a:r>
          </a:p>
          <a:p>
            <a:pPr algn="l" rtl="0"/>
            <a:endParaRPr lang="en-US" dirty="0"/>
          </a:p>
          <a:p>
            <a:pPr algn="l" rtl="0"/>
            <a:r>
              <a:rPr lang="en-US" dirty="0"/>
              <a:t>Need for control measures, such as snail control and health education.</a:t>
            </a:r>
          </a:p>
        </p:txBody>
      </p:sp>
    </p:spTree>
    <p:extLst>
      <p:ext uri="{BB962C8B-B14F-4D97-AF65-F5344CB8AC3E}">
        <p14:creationId xmlns:p14="http://schemas.microsoft.com/office/powerpoint/2010/main" val="2433141958"/>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48A740BC-A0AA-45E0-B899-2AE9C6FE1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1" y="-2"/>
            <a:ext cx="6278879" cy="6858002"/>
          </a:xfrm>
          <a:custGeom>
            <a:avLst/>
            <a:gdLst>
              <a:gd name="connsiteX0" fmla="*/ 45572 w 6278879"/>
              <a:gd name="connsiteY0" fmla="*/ 0 h 6858002"/>
              <a:gd name="connsiteX1" fmla="*/ 6278879 w 6278879"/>
              <a:gd name="connsiteY1" fmla="*/ 0 h 6858002"/>
              <a:gd name="connsiteX2" fmla="*/ 6278879 w 6278879"/>
              <a:gd name="connsiteY2" fmla="*/ 6858002 h 6858002"/>
              <a:gd name="connsiteX3" fmla="*/ 3292308 w 6278879"/>
              <a:gd name="connsiteY3" fmla="*/ 6858002 h 6858002"/>
              <a:gd name="connsiteX4" fmla="*/ 3181526 w 6278879"/>
              <a:gd name="connsiteY4" fmla="*/ 6786982 h 6858002"/>
              <a:gd name="connsiteX5" fmla="*/ 0 w 6278879"/>
              <a:gd name="connsiteY5" fmla="*/ 803254 h 6858002"/>
              <a:gd name="connsiteX6" fmla="*/ 37255 w 6278879"/>
              <a:gd name="connsiteY6" fmla="*/ 65447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9" h="6858002">
                <a:moveTo>
                  <a:pt x="45572" y="0"/>
                </a:moveTo>
                <a:lnTo>
                  <a:pt x="6278879" y="0"/>
                </a:lnTo>
                <a:lnTo>
                  <a:pt x="6278879" y="6858002"/>
                </a:lnTo>
                <a:lnTo>
                  <a:pt x="3292308" y="6858002"/>
                </a:lnTo>
                <a:lnTo>
                  <a:pt x="3181526" y="6786982"/>
                </a:lnTo>
                <a:cubicBezTo>
                  <a:pt x="1262021" y="5490191"/>
                  <a:pt x="0" y="3294103"/>
                  <a:pt x="0" y="803254"/>
                </a:cubicBezTo>
                <a:cubicBezTo>
                  <a:pt x="0" y="554169"/>
                  <a:pt x="12620" y="308032"/>
                  <a:pt x="37255" y="65447"/>
                </a:cubicBez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عنوان 1">
            <a:extLst>
              <a:ext uri="{FF2B5EF4-FFF2-40B4-BE49-F238E27FC236}">
                <a16:creationId xmlns:a16="http://schemas.microsoft.com/office/drawing/2014/main" id="{916956A4-F94F-427C-88D2-3542EA41A84B}"/>
              </a:ext>
            </a:extLst>
          </p:cNvPr>
          <p:cNvSpPr>
            <a:spLocks noGrp="1"/>
          </p:cNvSpPr>
          <p:nvPr>
            <p:ph type="title"/>
          </p:nvPr>
        </p:nvSpPr>
        <p:spPr>
          <a:xfrm>
            <a:off x="655320" y="365125"/>
            <a:ext cx="9013052" cy="1623312"/>
          </a:xfrm>
        </p:spPr>
        <p:txBody>
          <a:bodyPr anchor="b">
            <a:normAutofit/>
          </a:bodyPr>
          <a:lstStyle/>
          <a:p>
            <a:pPr algn="l"/>
            <a:r>
              <a:rPr lang="en-US" sz="4000" dirty="0"/>
              <a:t>Why choose this topic ?</a:t>
            </a:r>
          </a:p>
        </p:txBody>
      </p:sp>
      <p:cxnSp>
        <p:nvCxnSpPr>
          <p:cNvPr id="10" name="Straight Arrow Connector 9">
            <a:extLst>
              <a:ext uri="{FF2B5EF4-FFF2-40B4-BE49-F238E27FC236}">
                <a16:creationId xmlns:a16="http://schemas.microsoft.com/office/drawing/2014/main" id="{B874EF51-C858-4BB9-97C3-D17755787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63661" y="2316480"/>
            <a:ext cx="8229600" cy="0"/>
          </a:xfrm>
          <a:prstGeom prst="straightConnector1">
            <a:avLst/>
          </a:prstGeom>
          <a:ln w="19050" cap="sq">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 name="عنصر نائب للمحتوى 2">
            <a:extLst>
              <a:ext uri="{FF2B5EF4-FFF2-40B4-BE49-F238E27FC236}">
                <a16:creationId xmlns:a16="http://schemas.microsoft.com/office/drawing/2014/main" id="{14941398-24A5-4D66-AC75-CAC5384FF7B1}"/>
              </a:ext>
            </a:extLst>
          </p:cNvPr>
          <p:cNvSpPr>
            <a:spLocks noGrp="1"/>
          </p:cNvSpPr>
          <p:nvPr>
            <p:ph idx="1"/>
          </p:nvPr>
        </p:nvSpPr>
        <p:spPr>
          <a:xfrm>
            <a:off x="655320" y="3165624"/>
            <a:ext cx="9013052" cy="3327251"/>
          </a:xfrm>
        </p:spPr>
        <p:txBody>
          <a:bodyPr>
            <a:normAutofit/>
          </a:bodyPr>
          <a:lstStyle/>
          <a:p>
            <a:pPr algn="l" rtl="0"/>
            <a:r>
              <a:rPr lang="en-US" sz="3600" dirty="0"/>
              <a:t> Because this disease is considered as “Neglected tropical diseases (NTDs).”</a:t>
            </a:r>
          </a:p>
          <a:p>
            <a:pPr algn="l" rtl="0"/>
            <a:endParaRPr lang="en-US" sz="2000" dirty="0"/>
          </a:p>
        </p:txBody>
      </p:sp>
    </p:spTree>
    <p:extLst>
      <p:ext uri="{BB962C8B-B14F-4D97-AF65-F5344CB8AC3E}">
        <p14:creationId xmlns:p14="http://schemas.microsoft.com/office/powerpoint/2010/main" val="1227162689"/>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TotalTime>
  <Words>800</Words>
  <Application>Microsoft Office PowerPoint</Application>
  <PresentationFormat>شاشة عريضة</PresentationFormat>
  <Paragraphs>98</Paragraphs>
  <Slides>11</Slides>
  <Notes>8</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11</vt:i4>
      </vt:variant>
    </vt:vector>
  </HeadingPairs>
  <TitlesOfParts>
    <vt:vector size="16" baseType="lpstr">
      <vt:lpstr>Arial</vt:lpstr>
      <vt:lpstr>Calibri</vt:lpstr>
      <vt:lpstr>Calibri Light</vt:lpstr>
      <vt:lpstr>Wingdings</vt:lpstr>
      <vt:lpstr>نسق Office</vt:lpstr>
      <vt:lpstr>Impact of Single Dose Praziquantel Treatment on Schistosoma haematobium Infection among School Children in an Endemic Nigerian Community</vt:lpstr>
      <vt:lpstr>Introduction:</vt:lpstr>
      <vt:lpstr>Main goals:</vt:lpstr>
      <vt:lpstr>Methods: </vt:lpstr>
      <vt:lpstr>Results: </vt:lpstr>
      <vt:lpstr>عرض تقديمي في PowerPoint</vt:lpstr>
      <vt:lpstr>Conclusions:</vt:lpstr>
      <vt:lpstr>Implications:</vt:lpstr>
      <vt:lpstr>Limitations:</vt:lpstr>
      <vt:lpstr>Future directions:</vt:lpstr>
      <vt:lpstr>Why choose this topic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Impact of Single Dose Praziquantel Treatment on Schistosoma haematobium Infection among School Children in an Endemic Nigerian Community</dc:title>
  <dc:creator>majd kamal</dc:creator>
  <cp:lastModifiedBy>majd kamal</cp:lastModifiedBy>
  <cp:revision>16</cp:revision>
  <dcterms:created xsi:type="dcterms:W3CDTF">2020-02-07T05:56:27Z</dcterms:created>
  <dcterms:modified xsi:type="dcterms:W3CDTF">2020-03-24T10:12:19Z</dcterms:modified>
</cp:coreProperties>
</file>